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16"/>
  </p:notesMasterIdLst>
  <p:sldIdLst>
    <p:sldId id="256" r:id="rId2"/>
    <p:sldId id="260" r:id="rId3"/>
    <p:sldId id="257"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Lst>
  <p:sldSz cx="9144000" cy="5143500" type="screen16x9"/>
  <p:notesSz cx="6858000" cy="9144000"/>
  <p:embeddedFontLst>
    <p:embeddedFont>
      <p:font typeface="Calibri" panose="020F0502020204030204" pitchFamily="34" charset="0"/>
      <p:regular r:id="rId117"/>
      <p:bold r:id="rId118"/>
      <p:italic r:id="rId119"/>
      <p:boldItalic r:id="rId120"/>
    </p:embeddedFont>
    <p:embeddedFont>
      <p:font typeface="Consolas" panose="020B0609020204030204" pitchFamily="49" charset="0"/>
      <p:regular r:id="rId121"/>
      <p:bold r:id="rId122"/>
      <p:italic r:id="rId123"/>
      <p:boldItalic r:id="rId124"/>
    </p:embeddedFont>
    <p:embeddedFont>
      <p:font typeface="Courier" pitchFamily="2" charset="2"/>
      <p:regular r:id="rId125"/>
    </p:embeddedFont>
    <p:embeddedFont>
      <p:font typeface="Helvetica Neue" panose="020B0604020202020204" charset="0"/>
      <p:regular r:id="rId126"/>
      <p:bold r:id="rId127"/>
      <p:italic r:id="rId128"/>
      <p:boldItalic r:id="rId129"/>
    </p:embeddedFont>
    <p:embeddedFont>
      <p:font typeface="Helvetica Neue Light" panose="020B0604020202020204" charset="0"/>
      <p:regular r:id="rId130"/>
      <p:bold r:id="rId131"/>
      <p:italic r:id="rId132"/>
      <p:boldItalic r:id="rId133"/>
    </p:embeddedFont>
    <p:embeddedFont>
      <p:font typeface="Lato" panose="020F0502020204030203" pitchFamily="34" charset="0"/>
      <p:regular r:id="rId134"/>
      <p:bold r:id="rId135"/>
    </p:embeddedFont>
    <p:embeddedFont>
      <p:font typeface="Roboto" panose="02000000000000000000" pitchFamily="2" charset="0"/>
      <p:regular r:id="rId136"/>
      <p:bold r:id="rId137"/>
      <p:italic r:id="rId138"/>
      <p:boldItalic r:id="rId1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2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7.fntdata"/><Relationship Id="rId128"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2.fntdata"/><Relationship Id="rId134" Type="http://schemas.openxmlformats.org/officeDocument/2006/relationships/font" Target="fonts/font18.fntdata"/><Relationship Id="rId139" Type="http://schemas.openxmlformats.org/officeDocument/2006/relationships/font" Target="fonts/font23.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8.fntdata"/><Relationship Id="rId129" Type="http://schemas.openxmlformats.org/officeDocument/2006/relationships/font" Target="fonts/font1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3.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4.fntdata"/><Relationship Id="rId135" Type="http://schemas.openxmlformats.org/officeDocument/2006/relationships/font" Target="fonts/font19.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4.fntdata"/><Relationship Id="rId125" Type="http://schemas.openxmlformats.org/officeDocument/2006/relationships/font" Target="fonts/font9.fntdata"/><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5.fntdata"/><Relationship Id="rId136" Type="http://schemas.openxmlformats.org/officeDocument/2006/relationships/font" Target="fonts/font2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5.fntdata"/><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13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6.fntdata"/><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7.fntdata"/><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www.terraform.io/docs/configuration/resources.html#depends_on-explicit-resource-dependencies"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b3aa44456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5b3aa44456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64851289f4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3" name="Google Shape;803;g64851289f4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64851289f4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3" name="Google Shape;813;g64851289f4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64851289f4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5" name="Google Shape;825;g64851289f4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64851289f4_0_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3" name="Google Shape;833;g64851289f4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64851289f4_0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0" name="Google Shape;840;g64851289f4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64851289f4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9" name="Google Shape;849;g64851289f4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5b3aa44456_0_5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g5b3aa44456_0_5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c22c4691e_1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3" name="Google Shape;863;g5c22c4691e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5b3aa44456_0_5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0" name="Google Shape;870;g5b3aa44456_0_5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5c22c4691e_1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7" name="Google Shape;877;g5c22c4691e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b3aa44456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5b3aa44456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638ec01289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4" name="Google Shape;884;g638ec01289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815d43a0a3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1" name="Google Shape;891;g815d43a0a3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5b3aa44456_0_5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g5b3aa44456_0_5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5b3aa44456_0_5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g5b3aa44456_0_5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3b3113393_2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0" name="Google Shape;910;g63b3113393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c22c4691e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c22c4691e_1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5c22c4691e_1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638ebfd2d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g638ebfd2d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b3aa44456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5b3aa44456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4851289f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64851289f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701d7c10b4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701d7c10b4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b3aa44456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5b3aa44456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b3aa44456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5b3aa44456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b3aa44456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5b3aa44456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b3aa44456_0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5b3aa44456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b3aa44456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5b3aa44456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b3aa44456_0_1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0" algn="l" rtl="0">
              <a:lnSpc>
                <a:spcPct val="90000"/>
              </a:lnSpc>
              <a:spcBef>
                <a:spcPts val="0"/>
              </a:spcBef>
              <a:spcAft>
                <a:spcPts val="0"/>
              </a:spcAft>
              <a:buNone/>
            </a:pPr>
            <a:endParaRPr/>
          </a:p>
        </p:txBody>
      </p:sp>
      <p:sp>
        <p:nvSpPr>
          <p:cNvPr id="249" name="Google Shape;249;g5b3aa44456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4851289f4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g64851289f4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b3aa44456_0_1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5b3aa44456_0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38ec01289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638ec01289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638ec01289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b3aa44456_0_1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5b3aa44456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b3aa44456_0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5b3aa44456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b3aa44456_0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5b3aa44456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b3aa44456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5b3aa44456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b3aa44456_0_1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5b3aa44456_0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b3aa44456_0_1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g5b3aa44456_0_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b3aa44456_0_1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5b3aa44456_0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b3aa44456_0_1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AMI = Amazon Machine Image</a:t>
            </a:r>
            <a:endParaRPr/>
          </a:p>
          <a:p>
            <a:pPr marL="0" lvl="0" indent="0" algn="l" rtl="0">
              <a:spcBef>
                <a:spcPts val="0"/>
              </a:spcBef>
              <a:spcAft>
                <a:spcPts val="0"/>
              </a:spcAft>
              <a:buNone/>
            </a:pPr>
            <a:r>
              <a:rPr lang="en-US"/>
              <a:t>ARN = Amazon Resource Name</a:t>
            </a:r>
            <a:endParaRPr/>
          </a:p>
          <a:p>
            <a:pPr marL="0" lvl="0" indent="0" algn="l" rtl="0">
              <a:spcBef>
                <a:spcPts val="0"/>
              </a:spcBef>
              <a:spcAft>
                <a:spcPts val="0"/>
              </a:spcAft>
              <a:buNone/>
            </a:pPr>
            <a:r>
              <a:rPr lang="en-US"/>
              <a:t>CIDR = Classless Internet Domain Routing</a:t>
            </a:r>
            <a:endParaRPr/>
          </a:p>
        </p:txBody>
      </p:sp>
      <p:sp>
        <p:nvSpPr>
          <p:cNvPr id="329" name="Google Shape;329;g5b3aa44456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3aa44456_0_1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HVM = hardware virtual machine (cf. xen)</a:t>
            </a:r>
            <a:endParaRPr/>
          </a:p>
        </p:txBody>
      </p:sp>
      <p:sp>
        <p:nvSpPr>
          <p:cNvPr id="336" name="Google Shape;336;g5b3aa44456_0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b3aa44456_0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WinRM = Window Remote Management</a:t>
            </a:r>
            <a:endParaRPr/>
          </a:p>
        </p:txBody>
      </p:sp>
      <p:sp>
        <p:nvSpPr>
          <p:cNvPr id="343" name="Google Shape;343;g5b3aa44456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b3aa44456_0_2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5b3aa44456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15d43a0a3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g815d43a0a3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5b3aa44456_0_2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Ask students–Why only on first run?</a:t>
            </a:r>
            <a:endParaRPr/>
          </a:p>
          <a:p>
            <a:pPr marL="0" lvl="0" indent="0" algn="l" rtl="0">
              <a:spcBef>
                <a:spcPts val="0"/>
              </a:spcBef>
              <a:spcAft>
                <a:spcPts val="0"/>
              </a:spcAft>
              <a:buNone/>
            </a:pPr>
            <a:endParaRPr/>
          </a:p>
        </p:txBody>
      </p:sp>
      <p:sp>
        <p:nvSpPr>
          <p:cNvPr id="364" name="Google Shape;364;g5b3aa44456_0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b3aa44456_0_2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5b3aa44456_0_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b3aa44456_0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5b3aa44456_0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5b3aa44456_0_2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5b3aa44456_0_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81545b714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Swift = objecy/blob store</a:t>
            </a:r>
            <a:endParaRPr/>
          </a:p>
        </p:txBody>
      </p:sp>
      <p:sp>
        <p:nvSpPr>
          <p:cNvPr id="392" name="Google Shape;392;g81545b714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81545b7147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Swift = objecy/blob store</a:t>
            </a:r>
            <a:endParaRPr/>
          </a:p>
        </p:txBody>
      </p:sp>
      <p:sp>
        <p:nvSpPr>
          <p:cNvPr id="399" name="Google Shape;399;g81545b7147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b3aa44456_0_2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g5b3aa44456_0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b3aa44456_0_2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5b3aa44456_0_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b3aa44456_0_2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g5b3aa44456_0_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b3aa44456_0_2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5b3aa44456_0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b3aa44456_0_2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g5b3aa44456_0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5b3aa44456_0_2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5b3aa44456_0_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664aa0a2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5664aa0a2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b3aa44456_0_2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5b3aa44456_0_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b3aa44456_0_2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g5b3aa44456_0_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b3aa44456_0_2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g5b3aa44456_0_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5b3aa44456_0_3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5b3aa44456_0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b3aa44456_0_3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g5b3aa44456_0_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b3aa44456_0_3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g5b3aa44456_0_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b3aa44456_0_3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g5b3aa44456_0_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64851289f4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g64851289f4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15d43a0a3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g815d43a0a3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b3aa44456_0_3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g5b3aa44456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b3aa44456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g5b3aa44456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81927675ad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g81927675ad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81927675ad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g81927675a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5b3aa44456_0_3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g5b3aa44456_0_3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5b3aa44456_0_3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g5b3aa44456_0_3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5b3aa44456_0_3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g5b3aa44456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5b3aa44456_0_3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g5b3aa44456_0_3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815d43a0a3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g815d43a0a3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b3aa44456_0_5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g5b3aa44456_0_5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5b3aa44456_0_3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g5b3aa44456_0_3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5b3aa44456_0_3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g5b3aa44456_0_3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1927675a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g81927675a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b3aa44456_0_3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g5b3aa44456_0_3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5b3aa44456_0_3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g5b3aa44456_0_3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5b3aa44456_0_4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g5b3aa44456_0_4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5b3aa44456_0_4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g5b3aa44456_0_4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3aa44456_0_4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 name="Google Shape;618;g5b3aa44456_0_4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15d43a0a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300">
                <a:solidFill>
                  <a:srgbClr val="1D1E23"/>
                </a:solidFill>
                <a:highlight>
                  <a:srgbClr val="FFFFFF"/>
                </a:highlight>
                <a:latin typeface="Roboto"/>
                <a:ea typeface="Roboto"/>
                <a:cs typeface="Roboto"/>
                <a:sym typeface="Roboto"/>
              </a:rPr>
              <a:t>depends_on = if Terraform must manage access control policies </a:t>
            </a:r>
            <a:r>
              <a:rPr lang="en-US" sz="1300" i="1">
                <a:solidFill>
                  <a:srgbClr val="1D1E23"/>
                </a:solidFill>
                <a:highlight>
                  <a:srgbClr val="FFFFFF"/>
                </a:highlight>
                <a:latin typeface="Roboto"/>
                <a:ea typeface="Roboto"/>
                <a:cs typeface="Roboto"/>
                <a:sym typeface="Roboto"/>
              </a:rPr>
              <a:t>and</a:t>
            </a:r>
            <a:r>
              <a:rPr lang="en-US" sz="1300">
                <a:solidFill>
                  <a:srgbClr val="1D1E23"/>
                </a:solidFill>
                <a:highlight>
                  <a:srgbClr val="FFFFFF"/>
                </a:highlight>
                <a:latin typeface="Roboto"/>
                <a:ea typeface="Roboto"/>
                <a:cs typeface="Roboto"/>
                <a:sym typeface="Roboto"/>
              </a:rPr>
              <a:t> take actions that require those policies to be present, there is a hidden dependency between the access policy and a resource whose creation depends on it. In these rare cases, </a:t>
            </a:r>
            <a:r>
              <a:rPr lang="en-US" sz="1300">
                <a:solidFill>
                  <a:srgbClr val="623CE4"/>
                </a:solidFill>
                <a:highlight>
                  <a:srgbClr val="FFFFFF"/>
                </a:highlight>
                <a:uFill>
                  <a:noFill/>
                </a:uFill>
                <a:latin typeface="Roboto"/>
                <a:ea typeface="Roboto"/>
                <a:cs typeface="Roboto"/>
                <a:sym typeface="Roboto"/>
                <a:hlinkClick r:id="rId3"/>
              </a:rPr>
              <a:t>the </a:t>
            </a:r>
            <a:r>
              <a:rPr lang="en-US" sz="1300">
                <a:solidFill>
                  <a:srgbClr val="623CE4"/>
                </a:solidFill>
                <a:highlight>
                  <a:srgbClr val="F5F3FF"/>
                </a:highlight>
                <a:uFill>
                  <a:noFill/>
                </a:uFill>
                <a:latin typeface="Courier New"/>
                <a:ea typeface="Courier New"/>
                <a:cs typeface="Courier New"/>
                <a:sym typeface="Courier New"/>
                <a:hlinkClick r:id="rId3"/>
              </a:rPr>
              <a:t>depends_on</a:t>
            </a:r>
            <a:r>
              <a:rPr lang="en-US" sz="1300">
                <a:solidFill>
                  <a:srgbClr val="623CE4"/>
                </a:solidFill>
                <a:highlight>
                  <a:srgbClr val="FFFFFF"/>
                </a:highlight>
                <a:uFill>
                  <a:noFill/>
                </a:uFill>
                <a:latin typeface="Roboto"/>
                <a:ea typeface="Roboto"/>
                <a:cs typeface="Roboto"/>
                <a:sym typeface="Roboto"/>
                <a:hlinkClick r:id="rId3"/>
              </a:rPr>
              <a:t> meta-argument</a:t>
            </a:r>
            <a:r>
              <a:rPr lang="en-US" sz="1300">
                <a:solidFill>
                  <a:srgbClr val="1D1E23"/>
                </a:solidFill>
                <a:highlight>
                  <a:srgbClr val="FFFFFF"/>
                </a:highlight>
                <a:latin typeface="Roboto"/>
                <a:ea typeface="Roboto"/>
                <a:cs typeface="Roboto"/>
                <a:sym typeface="Roboto"/>
              </a:rPr>
              <a:t> can explicitly specify a dependency.</a:t>
            </a:r>
            <a:endParaRPr/>
          </a:p>
        </p:txBody>
      </p:sp>
      <p:sp>
        <p:nvSpPr>
          <p:cNvPr id="625" name="Google Shape;625;g815d43a0a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5b3aa44456_0_4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2" name="Google Shape;632;g5b3aa44456_0_4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5b3aa44456_0_4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g5b3aa44456_0_4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5b3aa44456_0_4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g5b3aa44456_0_4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b3aa44456_0_5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3" name="Google Shape;653;g5b3aa44456_0_5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5b3aa44456_0_4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g5b3aa44456_0_4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5b3aa44456_0_4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7" name="Google Shape;667;g5b3aa44456_0_4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5b3aa44456_0_4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g5b3aa44456_0_4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5b3aa44456_0_4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g5b3aa44456_0_4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5c18b4d38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g5c18b4d38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81545b7147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g81545b7147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5b3aa44456_0_5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g5b3aa44456_0_5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5b3aa44456_0_4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g5b3aa44456_0_4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815d43a0a3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g815d43a0a3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5b3aa44456_0_4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4" name="Google Shape;724;g5b3aa44456_0_4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b3aa44456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5b3aa44456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815d43a0a3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1" name="Google Shape;731;g815d43a0a3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5b3aa44456_0_4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8" name="Google Shape;738;g5b3aa44456_0_4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5b3aa44456_0_5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g5b3aa44456_0_5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5b3aa44456_0_4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-detailed-exitcode</a:t>
            </a:r>
            <a:endParaRPr/>
          </a:p>
        </p:txBody>
      </p:sp>
      <p:sp>
        <p:nvSpPr>
          <p:cNvPr id="752" name="Google Shape;752;g5b3aa44456_0_4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5b3aa44456_0_5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9" name="Google Shape;759;g5b3aa44456_0_5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638ec01289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638ec01289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g638ec01289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5b3aa44456_0_5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4" name="Google Shape;774;g5b3aa44456_0_5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4851289f4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g64851289f4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815d43a0a3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8" name="Google Shape;788;g815d43a0a3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64851289f4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5" name="Google Shape;795;g64851289f4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3664745" y="3101571"/>
            <a:ext cx="5479200" cy="714300"/>
          </a:xfrm>
          <a:prstGeom prst="rect">
            <a:avLst/>
          </a:prstGeom>
          <a:noFill/>
          <a:ln>
            <a:noFill/>
          </a:ln>
        </p:spPr>
        <p:txBody>
          <a:bodyPr spcFirstLastPara="1" wrap="square" lIns="0" tIns="0" rIns="68575" bIns="27000" anchor="ctr" anchorCtr="0">
            <a:noAutofit/>
          </a:bodyPr>
          <a:lstStyle>
            <a:lvl1pPr lvl="0" algn="ctr">
              <a:lnSpc>
                <a:spcPct val="100000"/>
              </a:lnSpc>
              <a:spcBef>
                <a:spcPts val="0"/>
              </a:spcBef>
              <a:spcAft>
                <a:spcPts val="0"/>
              </a:spcAft>
              <a:buClr>
                <a:srgbClr val="233445"/>
              </a:buClr>
              <a:buSzPts val="2700"/>
              <a:buFont typeface="Helvetica Neue Light"/>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 name="Google Shape;15;p2"/>
          <p:cNvSpPr txBox="1">
            <a:spLocks noGrp="1"/>
          </p:cNvSpPr>
          <p:nvPr>
            <p:ph type="subTitle" idx="1"/>
          </p:nvPr>
        </p:nvSpPr>
        <p:spPr>
          <a:xfrm>
            <a:off x="3879055" y="3927870"/>
            <a:ext cx="5265000" cy="572700"/>
          </a:xfrm>
          <a:prstGeom prst="rect">
            <a:avLst/>
          </a:prstGeom>
          <a:noFill/>
          <a:ln>
            <a:noFill/>
          </a:ln>
        </p:spPr>
        <p:txBody>
          <a:bodyPr spcFirstLastPara="1" wrap="square" lIns="67500" tIns="35100" rIns="68575" bIns="34275" anchor="t" anchorCtr="0">
            <a:noAutofit/>
          </a:bodyPr>
          <a:lstStyle>
            <a:lvl1pPr lvl="0" algn="ctr">
              <a:lnSpc>
                <a:spcPct val="90000"/>
              </a:lnSpc>
              <a:spcBef>
                <a:spcPts val="800"/>
              </a:spcBef>
              <a:spcAft>
                <a:spcPts val="0"/>
              </a:spcAft>
              <a:buClr>
                <a:srgbClr val="F17F3A"/>
              </a:buClr>
              <a:buSzPts val="2100"/>
              <a:buFont typeface="Helvetica Neue Light"/>
              <a:buNone/>
              <a:defRPr sz="2100">
                <a:solidFill>
                  <a:srgbClr val="F17F3A"/>
                </a:solidFill>
              </a:defRPr>
            </a:lvl1pPr>
            <a:lvl2pPr lvl="1" algn="ctr">
              <a:lnSpc>
                <a:spcPct val="90000"/>
              </a:lnSpc>
              <a:spcBef>
                <a:spcPts val="400"/>
              </a:spcBef>
              <a:spcAft>
                <a:spcPts val="0"/>
              </a:spcAft>
              <a:buClr>
                <a:srgbClr val="3F3F3F"/>
              </a:buClr>
              <a:buSzPts val="1500"/>
              <a:buFont typeface="Helvetica Neue Light"/>
              <a:buNone/>
              <a:defRPr sz="1500"/>
            </a:lvl2pPr>
            <a:lvl3pPr lvl="2" algn="ctr">
              <a:lnSpc>
                <a:spcPct val="90000"/>
              </a:lnSpc>
              <a:spcBef>
                <a:spcPts val="400"/>
              </a:spcBef>
              <a:spcAft>
                <a:spcPts val="0"/>
              </a:spcAft>
              <a:buClr>
                <a:srgbClr val="3F3F3F"/>
              </a:buClr>
              <a:buSzPts val="1400"/>
              <a:buFont typeface="Helvetica Neue Light"/>
              <a:buNone/>
              <a:defRPr sz="1400"/>
            </a:lvl3pPr>
            <a:lvl4pPr lvl="3" algn="ctr">
              <a:lnSpc>
                <a:spcPct val="90000"/>
              </a:lnSpc>
              <a:spcBef>
                <a:spcPts val="400"/>
              </a:spcBef>
              <a:spcAft>
                <a:spcPts val="0"/>
              </a:spcAft>
              <a:buClr>
                <a:srgbClr val="3F3F3F"/>
              </a:buClr>
              <a:buSzPts val="1200"/>
              <a:buFont typeface="Helvetica Neue Light"/>
              <a:buNone/>
              <a:defRPr sz="1200"/>
            </a:lvl4pPr>
            <a:lvl5pPr lvl="4" algn="ctr">
              <a:lnSpc>
                <a:spcPct val="90000"/>
              </a:lnSpc>
              <a:spcBef>
                <a:spcPts val="400"/>
              </a:spcBef>
              <a:spcAft>
                <a:spcPts val="0"/>
              </a:spcAft>
              <a:buClr>
                <a:srgbClr val="3F3F3F"/>
              </a:buClr>
              <a:buSzPts val="1200"/>
              <a:buFont typeface="Helvetica Neue Light"/>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6" name="Google Shape;16;p2"/>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715500" y="243000"/>
            <a:ext cx="8424000" cy="6804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2400"/>
              <a:buFont typeface="Helvetica Neue Light"/>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2" name="Google Shape;52;p11"/>
          <p:cNvSpPr>
            <a:spLocks noGrp="1"/>
          </p:cNvSpPr>
          <p:nvPr>
            <p:ph type="pic" idx="2"/>
          </p:nvPr>
        </p:nvSpPr>
        <p:spPr>
          <a:xfrm>
            <a:off x="3812379" y="1099297"/>
            <a:ext cx="4629000" cy="3583200"/>
          </a:xfrm>
          <a:prstGeom prst="rect">
            <a:avLst/>
          </a:prstGeom>
          <a:noFill/>
          <a:ln>
            <a:noFill/>
          </a:ln>
        </p:spPr>
        <p:txBody>
          <a:bodyPr spcFirstLastPara="1" wrap="square" lIns="67500" tIns="35100" rIns="68575" bIns="34275" anchor="t" anchorCtr="0">
            <a:noAutofit/>
          </a:bodyPr>
          <a:lstStyle>
            <a:lvl1pPr marR="0" lvl="0" algn="l" rtl="0">
              <a:lnSpc>
                <a:spcPct val="90000"/>
              </a:lnSpc>
              <a:spcBef>
                <a:spcPts val="8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400"/>
              </a:spcBef>
              <a:spcAft>
                <a:spcPts val="0"/>
              </a:spcAft>
              <a:buClr>
                <a:srgbClr val="3F3F3F"/>
              </a:buClr>
              <a:buSzPts val="2100"/>
              <a:buFont typeface="Helvetica Neue Light"/>
              <a:buNone/>
              <a:defRPr sz="21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400"/>
              </a:spcBef>
              <a:spcAft>
                <a:spcPts val="0"/>
              </a:spcAft>
              <a:buClr>
                <a:srgbClr val="3F3F3F"/>
              </a:buClr>
              <a:buSzPts val="1800"/>
              <a:buFont typeface="Helvetica Neue Light"/>
              <a:buNone/>
              <a:defRPr sz="18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400"/>
              </a:spcBef>
              <a:spcAft>
                <a:spcPts val="0"/>
              </a:spcAft>
              <a:buClr>
                <a:srgbClr val="3F3F3F"/>
              </a:buClr>
              <a:buSzPts val="1500"/>
              <a:buFont typeface="Helvetica Neue Light"/>
              <a:buNone/>
              <a:defRPr sz="15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400"/>
              </a:spcBef>
              <a:spcAft>
                <a:spcPts val="0"/>
              </a:spcAft>
              <a:buClr>
                <a:srgbClr val="3F3F3F"/>
              </a:buClr>
              <a:buSzPts val="1500"/>
              <a:buFont typeface="Helvetica Neue Light"/>
              <a:buNone/>
              <a:defRPr sz="15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730447" y="1099297"/>
            <a:ext cx="2923500" cy="3583200"/>
          </a:xfrm>
          <a:prstGeom prst="rect">
            <a:avLst/>
          </a:prstGeom>
          <a:noFill/>
          <a:ln>
            <a:noFill/>
          </a:ln>
        </p:spPr>
        <p:txBody>
          <a:bodyPr spcFirstLastPara="1" wrap="square" lIns="67500" tIns="35100" rIns="68575" bIns="34275" anchor="t" anchorCtr="0">
            <a:noAutofit/>
          </a:bodyPr>
          <a:lstStyle>
            <a:lvl1pPr marL="457200" lvl="0" indent="-228600" algn="l">
              <a:lnSpc>
                <a:spcPct val="90000"/>
              </a:lnSpc>
              <a:spcBef>
                <a:spcPts val="800"/>
              </a:spcBef>
              <a:spcAft>
                <a:spcPts val="0"/>
              </a:spcAft>
              <a:buClr>
                <a:srgbClr val="3F3F3F"/>
              </a:buClr>
              <a:buSzPts val="1200"/>
              <a:buFont typeface="Helvetica Neue Light"/>
              <a:buNone/>
              <a:defRPr sz="1200"/>
            </a:lvl1pPr>
            <a:lvl2pPr marL="914400" lvl="1" indent="-228600" algn="l">
              <a:lnSpc>
                <a:spcPct val="90000"/>
              </a:lnSpc>
              <a:spcBef>
                <a:spcPts val="400"/>
              </a:spcBef>
              <a:spcAft>
                <a:spcPts val="0"/>
              </a:spcAft>
              <a:buClr>
                <a:srgbClr val="3F3F3F"/>
              </a:buClr>
              <a:buSzPts val="1100"/>
              <a:buFont typeface="Helvetica Neue Light"/>
              <a:buNone/>
              <a:defRPr sz="1100"/>
            </a:lvl2pPr>
            <a:lvl3pPr marL="1371600" lvl="2" indent="-228600" algn="l">
              <a:lnSpc>
                <a:spcPct val="90000"/>
              </a:lnSpc>
              <a:spcBef>
                <a:spcPts val="400"/>
              </a:spcBef>
              <a:spcAft>
                <a:spcPts val="0"/>
              </a:spcAft>
              <a:buClr>
                <a:srgbClr val="3F3F3F"/>
              </a:buClr>
              <a:buSzPts val="900"/>
              <a:buFont typeface="Helvetica Neue Light"/>
              <a:buNone/>
              <a:defRPr sz="900"/>
            </a:lvl3pPr>
            <a:lvl4pPr marL="1828800" lvl="3" indent="-228600" algn="l">
              <a:lnSpc>
                <a:spcPct val="90000"/>
              </a:lnSpc>
              <a:spcBef>
                <a:spcPts val="400"/>
              </a:spcBef>
              <a:spcAft>
                <a:spcPts val="0"/>
              </a:spcAft>
              <a:buClr>
                <a:srgbClr val="3F3F3F"/>
              </a:buClr>
              <a:buSzPts val="800"/>
              <a:buFont typeface="Helvetica Neue Light"/>
              <a:buNone/>
              <a:defRPr sz="800"/>
            </a:lvl4pPr>
            <a:lvl5pPr marL="2286000" lvl="4" indent="-228600" algn="l">
              <a:lnSpc>
                <a:spcPct val="90000"/>
              </a:lnSpc>
              <a:spcBef>
                <a:spcPts val="400"/>
              </a:spcBef>
              <a:spcAft>
                <a:spcPts val="0"/>
              </a:spcAft>
              <a:buClr>
                <a:srgbClr val="3F3F3F"/>
              </a:buClr>
              <a:buSzPts val="800"/>
              <a:buFont typeface="Helvetica Neue Light"/>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54" name="Google Shape;54;p11"/>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7" name="Google Shape;57;p12"/>
          <p:cNvSpPr txBox="1">
            <a:spLocks noGrp="1"/>
          </p:cNvSpPr>
          <p:nvPr>
            <p:ph type="body" idx="1"/>
          </p:nvPr>
        </p:nvSpPr>
        <p:spPr>
          <a:xfrm rot="5400000">
            <a:off x="2808000" y="-1053000"/>
            <a:ext cx="3510000" cy="7884000"/>
          </a:xfrm>
          <a:prstGeom prst="rect">
            <a:avLst/>
          </a:prstGeom>
          <a:noFill/>
          <a:ln>
            <a:noFill/>
          </a:ln>
        </p:spPr>
        <p:txBody>
          <a:bodyPr spcFirstLastPara="1" wrap="square" lIns="67500" tIns="35100" rIns="68575" bIns="34275" anchor="t" anchorCtr="0">
            <a:noAutofit/>
          </a:bodyPr>
          <a:lstStyle>
            <a:lvl1pPr marL="457200" lvl="0" indent="-317500" algn="l">
              <a:lnSpc>
                <a:spcPct val="90000"/>
              </a:lnSpc>
              <a:spcBef>
                <a:spcPts val="800"/>
              </a:spcBef>
              <a:spcAft>
                <a:spcPts val="0"/>
              </a:spcAft>
              <a:buClr>
                <a:srgbClr val="3F3F3F"/>
              </a:buClr>
              <a:buSzPts val="1400"/>
              <a:buChar char="•"/>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8" name="Google Shape;58;p12"/>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5637756" y="1928540"/>
            <a:ext cx="3590700" cy="19716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1" name="Google Shape;61;p13"/>
          <p:cNvSpPr txBox="1">
            <a:spLocks noGrp="1"/>
          </p:cNvSpPr>
          <p:nvPr>
            <p:ph type="body" idx="1"/>
          </p:nvPr>
        </p:nvSpPr>
        <p:spPr>
          <a:xfrm rot="5400000">
            <a:off x="1730467" y="96168"/>
            <a:ext cx="3600600" cy="5647200"/>
          </a:xfrm>
          <a:prstGeom prst="rect">
            <a:avLst/>
          </a:prstGeom>
          <a:noFill/>
          <a:ln>
            <a:noFill/>
          </a:ln>
        </p:spPr>
        <p:txBody>
          <a:bodyPr spcFirstLastPara="1" wrap="square" lIns="67500" tIns="35100" rIns="68575" bIns="34275" anchor="t" anchorCtr="0">
            <a:noAutofit/>
          </a:bodyPr>
          <a:lstStyle>
            <a:lvl1pPr marL="457200" lvl="0" indent="-317500" algn="l">
              <a:lnSpc>
                <a:spcPct val="90000"/>
              </a:lnSpc>
              <a:spcBef>
                <a:spcPts val="800"/>
              </a:spcBef>
              <a:spcAft>
                <a:spcPts val="0"/>
              </a:spcAft>
              <a:buClr>
                <a:srgbClr val="3F3F3F"/>
              </a:buClr>
              <a:buSzPts val="1400"/>
              <a:buChar char="•"/>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2" name="Google Shape;62;p13"/>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 name="Google Shape;19;p3"/>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lvl1pPr marL="457200" lvl="0" indent="-342900" algn="l">
              <a:lnSpc>
                <a:spcPct val="90000"/>
              </a:lnSpc>
              <a:spcBef>
                <a:spcPts val="800"/>
              </a:spcBef>
              <a:spcAft>
                <a:spcPts val="0"/>
              </a:spcAft>
              <a:buClr>
                <a:srgbClr val="3F3F3F"/>
              </a:buClr>
              <a:buSzPts val="1800"/>
              <a:buFont typeface="Helvetica Neue Light"/>
              <a:buChar char="•"/>
              <a:defRPr sz="1800"/>
            </a:lvl1pPr>
            <a:lvl2pPr marL="914400" lvl="1" indent="-336550" algn="l">
              <a:lnSpc>
                <a:spcPct val="90000"/>
              </a:lnSpc>
              <a:spcBef>
                <a:spcPts val="400"/>
              </a:spcBef>
              <a:spcAft>
                <a:spcPts val="0"/>
              </a:spcAft>
              <a:buClr>
                <a:srgbClr val="3F3F3F"/>
              </a:buClr>
              <a:buSzPts val="1700"/>
              <a:buFont typeface="Helvetica Neue Light"/>
              <a:buChar char="•"/>
              <a:defRPr sz="1700"/>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 name="Google Shape;23;p4"/>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00" cy="6810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 name="Google Shape;26;p5"/>
          <p:cNvSpPr txBox="1">
            <a:spLocks noGrp="1"/>
          </p:cNvSpPr>
          <p:nvPr>
            <p:ph type="body" idx="1"/>
          </p:nvPr>
        </p:nvSpPr>
        <p:spPr>
          <a:xfrm>
            <a:off x="1479947" y="3567113"/>
            <a:ext cx="3092100" cy="1002600"/>
          </a:xfrm>
          <a:prstGeom prst="rect">
            <a:avLst/>
          </a:prstGeom>
          <a:noFill/>
          <a:ln>
            <a:noFill/>
          </a:ln>
        </p:spPr>
        <p:txBody>
          <a:bodyPr spcFirstLastPara="1" wrap="square" lIns="67500" tIns="35100" rIns="68575" bIns="34275" anchor="t" anchorCtr="0">
            <a:noAutofit/>
          </a:bodyPr>
          <a:lstStyle>
            <a:lvl1pPr marL="457200" lvl="0" indent="-228600" algn="l">
              <a:lnSpc>
                <a:spcPct val="90000"/>
              </a:lnSpc>
              <a:spcBef>
                <a:spcPts val="800"/>
              </a:spcBef>
              <a:spcAft>
                <a:spcPts val="0"/>
              </a:spcAft>
              <a:buClr>
                <a:srgbClr val="3F3F3F"/>
              </a:buClr>
              <a:buSzPts val="1800"/>
              <a:buFont typeface="Helvetica Neue Light"/>
              <a:buNone/>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2400"/>
              <a:buFont typeface="Helvetica Neue Light"/>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 name="Google Shape;29;p6"/>
          <p:cNvSpPr txBox="1">
            <a:spLocks noGrp="1"/>
          </p:cNvSpPr>
          <p:nvPr>
            <p:ph type="body" idx="1"/>
          </p:nvPr>
        </p:nvSpPr>
        <p:spPr>
          <a:xfrm>
            <a:off x="621000" y="1146229"/>
            <a:ext cx="7884000" cy="3510000"/>
          </a:xfrm>
          <a:prstGeom prst="rect">
            <a:avLst/>
          </a:prstGeom>
          <a:noFill/>
          <a:ln>
            <a:noFill/>
          </a:ln>
        </p:spPr>
        <p:txBody>
          <a:bodyPr spcFirstLastPara="1" wrap="square" lIns="67500" tIns="35100" rIns="68575" bIns="34275" anchor="t" anchorCtr="0">
            <a:noAutofit/>
          </a:bodyPr>
          <a:lstStyle>
            <a:lvl1pPr marL="457200" lvl="0" indent="-228600" algn="l">
              <a:lnSpc>
                <a:spcPct val="90000"/>
              </a:lnSpc>
              <a:spcBef>
                <a:spcPts val="800"/>
              </a:spcBef>
              <a:spcAft>
                <a:spcPts val="0"/>
              </a:spcAft>
              <a:buClr>
                <a:srgbClr val="888888"/>
              </a:buClr>
              <a:buSzPts val="1400"/>
              <a:buFont typeface="Helvetica Neue Light"/>
              <a:buNone/>
              <a:defRPr sz="1400">
                <a:solidFill>
                  <a:srgbClr val="888888"/>
                </a:solidFill>
              </a:defRPr>
            </a:lvl1pPr>
            <a:lvl2pPr marL="914400" lvl="1" indent="-228600" algn="l">
              <a:lnSpc>
                <a:spcPct val="90000"/>
              </a:lnSpc>
              <a:spcBef>
                <a:spcPts val="400"/>
              </a:spcBef>
              <a:spcAft>
                <a:spcPts val="0"/>
              </a:spcAft>
              <a:buClr>
                <a:srgbClr val="888888"/>
              </a:buClr>
              <a:buSzPts val="1500"/>
              <a:buFont typeface="Helvetica Neue Light"/>
              <a:buNone/>
              <a:defRPr sz="1500">
                <a:solidFill>
                  <a:srgbClr val="888888"/>
                </a:solidFill>
              </a:defRPr>
            </a:lvl2pPr>
            <a:lvl3pPr marL="1371600" lvl="2" indent="-228600" algn="l">
              <a:lnSpc>
                <a:spcPct val="90000"/>
              </a:lnSpc>
              <a:spcBef>
                <a:spcPts val="400"/>
              </a:spcBef>
              <a:spcAft>
                <a:spcPts val="0"/>
              </a:spcAft>
              <a:buClr>
                <a:srgbClr val="888888"/>
              </a:buClr>
              <a:buSzPts val="1400"/>
              <a:buFont typeface="Helvetica Neue Light"/>
              <a:buNone/>
              <a:defRPr sz="1400">
                <a:solidFill>
                  <a:srgbClr val="888888"/>
                </a:solidFill>
              </a:defRPr>
            </a:lvl3pPr>
            <a:lvl4pPr marL="1828800" lvl="3" indent="-228600" algn="l">
              <a:lnSpc>
                <a:spcPct val="90000"/>
              </a:lnSpc>
              <a:spcBef>
                <a:spcPts val="400"/>
              </a:spcBef>
              <a:spcAft>
                <a:spcPts val="0"/>
              </a:spcAft>
              <a:buClr>
                <a:srgbClr val="888888"/>
              </a:buClr>
              <a:buSzPts val="1200"/>
              <a:buFont typeface="Helvetica Neue Light"/>
              <a:buNone/>
              <a:defRPr sz="1200">
                <a:solidFill>
                  <a:srgbClr val="888888"/>
                </a:solidFill>
              </a:defRPr>
            </a:lvl4pPr>
            <a:lvl5pPr marL="2286000" lvl="4" indent="-228600" algn="l">
              <a:lnSpc>
                <a:spcPct val="90000"/>
              </a:lnSpc>
              <a:spcBef>
                <a:spcPts val="400"/>
              </a:spcBef>
              <a:spcAft>
                <a:spcPts val="0"/>
              </a:spcAft>
              <a:buClr>
                <a:srgbClr val="888888"/>
              </a:buClr>
              <a:buSzPts val="1200"/>
              <a:buFont typeface="Helvetica Neue Light"/>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30" name="Google Shape;30;p6"/>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628650" y="1134000"/>
            <a:ext cx="3886200" cy="3585900"/>
          </a:xfrm>
          <a:prstGeom prst="rect">
            <a:avLst/>
          </a:prstGeom>
          <a:noFill/>
          <a:ln>
            <a:noFill/>
          </a:ln>
        </p:spPr>
        <p:txBody>
          <a:bodyPr spcFirstLastPara="1" wrap="square" lIns="67500" tIns="35100" rIns="68575" bIns="34275" anchor="t" anchorCtr="0">
            <a:noAutofit/>
          </a:bodyPr>
          <a:lstStyle>
            <a:lvl1pPr marL="457200" lvl="0" indent="-317500" algn="l">
              <a:lnSpc>
                <a:spcPct val="90000"/>
              </a:lnSpc>
              <a:spcBef>
                <a:spcPts val="800"/>
              </a:spcBef>
              <a:spcAft>
                <a:spcPts val="0"/>
              </a:spcAft>
              <a:buClr>
                <a:srgbClr val="3F3F3F"/>
              </a:buClr>
              <a:buSzPts val="1400"/>
              <a:buChar char="•"/>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 name="Google Shape;33;p7"/>
          <p:cNvSpPr txBox="1">
            <a:spLocks noGrp="1"/>
          </p:cNvSpPr>
          <p:nvPr>
            <p:ph type="body" idx="2"/>
          </p:nvPr>
        </p:nvSpPr>
        <p:spPr>
          <a:xfrm>
            <a:off x="4629150" y="1134000"/>
            <a:ext cx="3886200" cy="3585900"/>
          </a:xfrm>
          <a:prstGeom prst="rect">
            <a:avLst/>
          </a:prstGeom>
          <a:noFill/>
          <a:ln>
            <a:noFill/>
          </a:ln>
        </p:spPr>
        <p:txBody>
          <a:bodyPr spcFirstLastPara="1" wrap="square" lIns="67500" tIns="35100" rIns="68575" bIns="34275" anchor="t" anchorCtr="0">
            <a:noAutofit/>
          </a:bodyPr>
          <a:lstStyle>
            <a:lvl1pPr marL="457200" lvl="0" indent="-317500" algn="l">
              <a:lnSpc>
                <a:spcPct val="90000"/>
              </a:lnSpc>
              <a:spcBef>
                <a:spcPts val="800"/>
              </a:spcBef>
              <a:spcAft>
                <a:spcPts val="0"/>
              </a:spcAft>
              <a:buClr>
                <a:srgbClr val="3F3F3F"/>
              </a:buClr>
              <a:buSzPts val="1400"/>
              <a:buChar char="•"/>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 name="Google Shape;34;p7"/>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716200" y="241696"/>
            <a:ext cx="8424000" cy="6804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716200" y="241696"/>
            <a:ext cx="8424000" cy="6804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 name="Google Shape;38;p8"/>
          <p:cNvSpPr txBox="1">
            <a:spLocks noGrp="1"/>
          </p:cNvSpPr>
          <p:nvPr>
            <p:ph type="body" idx="1"/>
          </p:nvPr>
        </p:nvSpPr>
        <p:spPr>
          <a:xfrm>
            <a:off x="629841" y="1134000"/>
            <a:ext cx="3868200" cy="618000"/>
          </a:xfrm>
          <a:prstGeom prst="rect">
            <a:avLst/>
          </a:prstGeom>
          <a:noFill/>
          <a:ln>
            <a:noFill/>
          </a:ln>
        </p:spPr>
        <p:txBody>
          <a:bodyPr spcFirstLastPara="1" wrap="square" lIns="67500" tIns="35100" rIns="68575" bIns="34275" anchor="ctr" anchorCtr="0">
            <a:noAutofit/>
          </a:bodyPr>
          <a:lstStyle>
            <a:lvl1pPr marL="457200" lvl="0" indent="-228600" algn="l">
              <a:lnSpc>
                <a:spcPct val="90000"/>
              </a:lnSpc>
              <a:spcBef>
                <a:spcPts val="800"/>
              </a:spcBef>
              <a:spcAft>
                <a:spcPts val="0"/>
              </a:spcAft>
              <a:buClr>
                <a:srgbClr val="F17E3A"/>
              </a:buClr>
              <a:buSzPts val="1800"/>
              <a:buFont typeface="Helvetica Neue Light"/>
              <a:buNone/>
              <a:defRPr sz="1800" b="0">
                <a:solidFill>
                  <a:srgbClr val="F17E3A"/>
                </a:solidFill>
              </a:defRPr>
            </a:lvl1pPr>
            <a:lvl2pPr marL="914400" lvl="1" indent="-228600" algn="l">
              <a:lnSpc>
                <a:spcPct val="90000"/>
              </a:lnSpc>
              <a:spcBef>
                <a:spcPts val="400"/>
              </a:spcBef>
              <a:spcAft>
                <a:spcPts val="0"/>
              </a:spcAft>
              <a:buClr>
                <a:srgbClr val="3F3F3F"/>
              </a:buClr>
              <a:buSzPts val="1500"/>
              <a:buFont typeface="Helvetica Neue Light"/>
              <a:buNone/>
              <a:defRPr sz="1500" b="1"/>
            </a:lvl2pPr>
            <a:lvl3pPr marL="1371600" lvl="2" indent="-228600" algn="l">
              <a:lnSpc>
                <a:spcPct val="90000"/>
              </a:lnSpc>
              <a:spcBef>
                <a:spcPts val="400"/>
              </a:spcBef>
              <a:spcAft>
                <a:spcPts val="0"/>
              </a:spcAft>
              <a:buClr>
                <a:srgbClr val="3F3F3F"/>
              </a:buClr>
              <a:buSzPts val="1400"/>
              <a:buFont typeface="Helvetica Neue Light"/>
              <a:buNone/>
              <a:defRPr sz="1400" b="1"/>
            </a:lvl3pPr>
            <a:lvl4pPr marL="1828800" lvl="3" indent="-228600" algn="l">
              <a:lnSpc>
                <a:spcPct val="90000"/>
              </a:lnSpc>
              <a:spcBef>
                <a:spcPts val="400"/>
              </a:spcBef>
              <a:spcAft>
                <a:spcPts val="0"/>
              </a:spcAft>
              <a:buClr>
                <a:srgbClr val="3F3F3F"/>
              </a:buClr>
              <a:buSzPts val="1200"/>
              <a:buFont typeface="Helvetica Neue Light"/>
              <a:buNone/>
              <a:defRPr sz="1200" b="1"/>
            </a:lvl4pPr>
            <a:lvl5pPr marL="2286000" lvl="4" indent="-228600" algn="l">
              <a:lnSpc>
                <a:spcPct val="90000"/>
              </a:lnSpc>
              <a:spcBef>
                <a:spcPts val="400"/>
              </a:spcBef>
              <a:spcAft>
                <a:spcPts val="0"/>
              </a:spcAft>
              <a:buClr>
                <a:srgbClr val="3F3F3F"/>
              </a:buClr>
              <a:buSzPts val="1200"/>
              <a:buFont typeface="Helvetica Neue Light"/>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9" name="Google Shape;39;p8"/>
          <p:cNvSpPr txBox="1">
            <a:spLocks noGrp="1"/>
          </p:cNvSpPr>
          <p:nvPr>
            <p:ph type="body" idx="2"/>
          </p:nvPr>
        </p:nvSpPr>
        <p:spPr>
          <a:xfrm>
            <a:off x="629841" y="1892675"/>
            <a:ext cx="3868200" cy="2825400"/>
          </a:xfrm>
          <a:prstGeom prst="rect">
            <a:avLst/>
          </a:prstGeom>
          <a:noFill/>
          <a:ln>
            <a:noFill/>
          </a:ln>
        </p:spPr>
        <p:txBody>
          <a:bodyPr spcFirstLastPara="1" wrap="square" lIns="67500" tIns="35100" rIns="68575" bIns="34275" anchor="t" anchorCtr="0">
            <a:noAutofit/>
          </a:bodyPr>
          <a:lstStyle>
            <a:lvl1pPr marL="457200" lvl="0" indent="-342900" algn="l">
              <a:lnSpc>
                <a:spcPct val="90000"/>
              </a:lnSpc>
              <a:spcBef>
                <a:spcPts val="800"/>
              </a:spcBef>
              <a:spcAft>
                <a:spcPts val="0"/>
              </a:spcAft>
              <a:buClr>
                <a:srgbClr val="3F3F3F"/>
              </a:buClr>
              <a:buSzPts val="1800"/>
              <a:buFont typeface="Helvetica Neue Light"/>
              <a:buChar char="•"/>
              <a:defRPr>
                <a:solidFill>
                  <a:srgbClr val="3F3F3F"/>
                </a:solidFill>
              </a:defRPr>
            </a:lvl1pPr>
            <a:lvl2pPr marL="914400" lvl="1" indent="-336550" algn="l">
              <a:lnSpc>
                <a:spcPct val="90000"/>
              </a:lnSpc>
              <a:spcBef>
                <a:spcPts val="400"/>
              </a:spcBef>
              <a:spcAft>
                <a:spcPts val="0"/>
              </a:spcAft>
              <a:buClr>
                <a:srgbClr val="3F3F3F"/>
              </a:buClr>
              <a:buSzPts val="1700"/>
              <a:buFont typeface="Helvetica Neue Light"/>
              <a:buChar char="•"/>
              <a:defRPr>
                <a:solidFill>
                  <a:srgbClr val="3F3F3F"/>
                </a:solidFill>
              </a:defRPr>
            </a:lvl2pPr>
            <a:lvl3pPr marL="1371600" lvl="2" indent="-323850" algn="l">
              <a:lnSpc>
                <a:spcPct val="90000"/>
              </a:lnSpc>
              <a:spcBef>
                <a:spcPts val="400"/>
              </a:spcBef>
              <a:spcAft>
                <a:spcPts val="0"/>
              </a:spcAft>
              <a:buClr>
                <a:srgbClr val="3F3F3F"/>
              </a:buClr>
              <a:buSzPts val="1500"/>
              <a:buFont typeface="Helvetica Neue Light"/>
              <a:buChar char="•"/>
              <a:defRPr>
                <a:solidFill>
                  <a:srgbClr val="3F3F3F"/>
                </a:solidFill>
              </a:defRPr>
            </a:lvl3pPr>
            <a:lvl4pPr marL="1828800" lvl="3" indent="-317500" algn="l">
              <a:lnSpc>
                <a:spcPct val="90000"/>
              </a:lnSpc>
              <a:spcBef>
                <a:spcPts val="400"/>
              </a:spcBef>
              <a:spcAft>
                <a:spcPts val="0"/>
              </a:spcAft>
              <a:buClr>
                <a:srgbClr val="3F3F3F"/>
              </a:buClr>
              <a:buSzPts val="1400"/>
              <a:buFont typeface="Helvetica Neue Light"/>
              <a:buChar char="•"/>
              <a:defRPr>
                <a:solidFill>
                  <a:srgbClr val="3F3F3F"/>
                </a:solidFill>
              </a:defRPr>
            </a:lvl4pPr>
            <a:lvl5pPr marL="2286000" lvl="4" indent="-304800" algn="l">
              <a:lnSpc>
                <a:spcPct val="90000"/>
              </a:lnSpc>
              <a:spcBef>
                <a:spcPts val="400"/>
              </a:spcBef>
              <a:spcAft>
                <a:spcPts val="0"/>
              </a:spcAft>
              <a:buClr>
                <a:srgbClr val="3F3F3F"/>
              </a:buClr>
              <a:buSzPts val="1200"/>
              <a:buFont typeface="Helvetica Neue Light"/>
              <a:buChar char="•"/>
              <a:defRPr>
                <a:solidFill>
                  <a:srgbClr val="3F3F3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 name="Google Shape;40;p8"/>
          <p:cNvSpPr txBox="1">
            <a:spLocks noGrp="1"/>
          </p:cNvSpPr>
          <p:nvPr>
            <p:ph type="body" idx="3"/>
          </p:nvPr>
        </p:nvSpPr>
        <p:spPr>
          <a:xfrm>
            <a:off x="4629150" y="1134000"/>
            <a:ext cx="3887400" cy="618000"/>
          </a:xfrm>
          <a:prstGeom prst="rect">
            <a:avLst/>
          </a:prstGeom>
          <a:noFill/>
          <a:ln>
            <a:noFill/>
          </a:ln>
        </p:spPr>
        <p:txBody>
          <a:bodyPr spcFirstLastPara="1" wrap="square" lIns="67500" tIns="35100" rIns="68575" bIns="34275" anchor="ctr" anchorCtr="0">
            <a:noAutofit/>
          </a:bodyPr>
          <a:lstStyle>
            <a:lvl1pPr marL="457200" lvl="0" indent="-228600" algn="l">
              <a:lnSpc>
                <a:spcPct val="90000"/>
              </a:lnSpc>
              <a:spcBef>
                <a:spcPts val="800"/>
              </a:spcBef>
              <a:spcAft>
                <a:spcPts val="0"/>
              </a:spcAft>
              <a:buClr>
                <a:srgbClr val="F17E3A"/>
              </a:buClr>
              <a:buSzPts val="1800"/>
              <a:buFont typeface="Helvetica Neue Light"/>
              <a:buNone/>
              <a:defRPr sz="1800" b="0">
                <a:solidFill>
                  <a:srgbClr val="F17E3A"/>
                </a:solidFill>
              </a:defRPr>
            </a:lvl1pPr>
            <a:lvl2pPr marL="914400" lvl="1" indent="-228600" algn="l">
              <a:lnSpc>
                <a:spcPct val="90000"/>
              </a:lnSpc>
              <a:spcBef>
                <a:spcPts val="400"/>
              </a:spcBef>
              <a:spcAft>
                <a:spcPts val="0"/>
              </a:spcAft>
              <a:buClr>
                <a:srgbClr val="3F3F3F"/>
              </a:buClr>
              <a:buSzPts val="1500"/>
              <a:buFont typeface="Helvetica Neue Light"/>
              <a:buNone/>
              <a:defRPr sz="1500" b="1"/>
            </a:lvl2pPr>
            <a:lvl3pPr marL="1371600" lvl="2" indent="-228600" algn="l">
              <a:lnSpc>
                <a:spcPct val="90000"/>
              </a:lnSpc>
              <a:spcBef>
                <a:spcPts val="400"/>
              </a:spcBef>
              <a:spcAft>
                <a:spcPts val="0"/>
              </a:spcAft>
              <a:buClr>
                <a:srgbClr val="3F3F3F"/>
              </a:buClr>
              <a:buSzPts val="1400"/>
              <a:buFont typeface="Helvetica Neue Light"/>
              <a:buNone/>
              <a:defRPr sz="1400" b="1"/>
            </a:lvl3pPr>
            <a:lvl4pPr marL="1828800" lvl="3" indent="-228600" algn="l">
              <a:lnSpc>
                <a:spcPct val="90000"/>
              </a:lnSpc>
              <a:spcBef>
                <a:spcPts val="400"/>
              </a:spcBef>
              <a:spcAft>
                <a:spcPts val="0"/>
              </a:spcAft>
              <a:buClr>
                <a:srgbClr val="3F3F3F"/>
              </a:buClr>
              <a:buSzPts val="1200"/>
              <a:buFont typeface="Helvetica Neue Light"/>
              <a:buNone/>
              <a:defRPr sz="1200" b="1"/>
            </a:lvl4pPr>
            <a:lvl5pPr marL="2286000" lvl="4" indent="-228600" algn="l">
              <a:lnSpc>
                <a:spcPct val="90000"/>
              </a:lnSpc>
              <a:spcBef>
                <a:spcPts val="400"/>
              </a:spcBef>
              <a:spcAft>
                <a:spcPts val="0"/>
              </a:spcAft>
              <a:buClr>
                <a:srgbClr val="3F3F3F"/>
              </a:buClr>
              <a:buSzPts val="1200"/>
              <a:buFont typeface="Helvetica Neue Light"/>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1" name="Google Shape;41;p8"/>
          <p:cNvSpPr txBox="1">
            <a:spLocks noGrp="1"/>
          </p:cNvSpPr>
          <p:nvPr>
            <p:ph type="body" idx="4"/>
          </p:nvPr>
        </p:nvSpPr>
        <p:spPr>
          <a:xfrm>
            <a:off x="4629150" y="1892674"/>
            <a:ext cx="3887400" cy="2825400"/>
          </a:xfrm>
          <a:prstGeom prst="rect">
            <a:avLst/>
          </a:prstGeom>
          <a:noFill/>
          <a:ln>
            <a:noFill/>
          </a:ln>
        </p:spPr>
        <p:txBody>
          <a:bodyPr spcFirstLastPara="1" wrap="square" lIns="67500" tIns="35100" rIns="68575" bIns="34275" anchor="t" anchorCtr="0">
            <a:noAutofit/>
          </a:bodyPr>
          <a:lstStyle>
            <a:lvl1pPr marL="457200" lvl="0" indent="-342900" algn="l">
              <a:lnSpc>
                <a:spcPct val="90000"/>
              </a:lnSpc>
              <a:spcBef>
                <a:spcPts val="800"/>
              </a:spcBef>
              <a:spcAft>
                <a:spcPts val="0"/>
              </a:spcAft>
              <a:buClr>
                <a:srgbClr val="3F3F3F"/>
              </a:buClr>
              <a:buSzPts val="1800"/>
              <a:buFont typeface="Helvetica Neue Light"/>
              <a:buChar char="•"/>
              <a:defRPr>
                <a:solidFill>
                  <a:srgbClr val="3F3F3F"/>
                </a:solidFill>
              </a:defRPr>
            </a:lvl1pPr>
            <a:lvl2pPr marL="914400" lvl="1" indent="-336550" algn="l">
              <a:lnSpc>
                <a:spcPct val="90000"/>
              </a:lnSpc>
              <a:spcBef>
                <a:spcPts val="400"/>
              </a:spcBef>
              <a:spcAft>
                <a:spcPts val="0"/>
              </a:spcAft>
              <a:buClr>
                <a:srgbClr val="3F3F3F"/>
              </a:buClr>
              <a:buSzPts val="1700"/>
              <a:buFont typeface="Helvetica Neue Light"/>
              <a:buChar char="•"/>
              <a:defRPr>
                <a:solidFill>
                  <a:srgbClr val="3F3F3F"/>
                </a:solidFill>
              </a:defRPr>
            </a:lvl2pPr>
            <a:lvl3pPr marL="1371600" lvl="2" indent="-323850" algn="l">
              <a:lnSpc>
                <a:spcPct val="90000"/>
              </a:lnSpc>
              <a:spcBef>
                <a:spcPts val="400"/>
              </a:spcBef>
              <a:spcAft>
                <a:spcPts val="0"/>
              </a:spcAft>
              <a:buClr>
                <a:srgbClr val="3F3F3F"/>
              </a:buClr>
              <a:buSzPts val="1500"/>
              <a:buFont typeface="Helvetica Neue Light"/>
              <a:buChar char="•"/>
              <a:defRPr>
                <a:solidFill>
                  <a:srgbClr val="3F3F3F"/>
                </a:solidFill>
              </a:defRPr>
            </a:lvl3pPr>
            <a:lvl4pPr marL="1828800" lvl="3" indent="-317500" algn="l">
              <a:lnSpc>
                <a:spcPct val="90000"/>
              </a:lnSpc>
              <a:spcBef>
                <a:spcPts val="400"/>
              </a:spcBef>
              <a:spcAft>
                <a:spcPts val="0"/>
              </a:spcAft>
              <a:buClr>
                <a:srgbClr val="3F3F3F"/>
              </a:buClr>
              <a:buSzPts val="1400"/>
              <a:buFont typeface="Helvetica Neue Light"/>
              <a:buChar char="•"/>
              <a:defRPr>
                <a:solidFill>
                  <a:srgbClr val="3F3F3F"/>
                </a:solidFill>
              </a:defRPr>
            </a:lvl4pPr>
            <a:lvl5pPr marL="2286000" lvl="4" indent="-304800" algn="l">
              <a:lnSpc>
                <a:spcPct val="90000"/>
              </a:lnSpc>
              <a:spcBef>
                <a:spcPts val="400"/>
              </a:spcBef>
              <a:spcAft>
                <a:spcPts val="0"/>
              </a:spcAft>
              <a:buClr>
                <a:srgbClr val="3F3F3F"/>
              </a:buClr>
              <a:buSzPts val="1200"/>
              <a:buFont typeface="Helvetica Neue Light"/>
              <a:buChar char="•"/>
              <a:defRPr>
                <a:solidFill>
                  <a:srgbClr val="3F3F3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 name="Google Shape;42;p8"/>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715500" y="243000"/>
            <a:ext cx="8424000" cy="680400"/>
          </a:xfrm>
          <a:prstGeom prst="rect">
            <a:avLst/>
          </a:prstGeom>
          <a:noFill/>
          <a:ln>
            <a:noFill/>
          </a:ln>
        </p:spPr>
        <p:txBody>
          <a:bodyPr spcFirstLastPara="1" wrap="square" lIns="68575" tIns="35100" rIns="68575" bIns="35100" anchor="ctr" anchorCtr="0">
            <a:noAutofit/>
          </a:bodyPr>
          <a:lstStyle>
            <a:lvl1pPr lvl="0" algn="l">
              <a:lnSpc>
                <a:spcPct val="90000"/>
              </a:lnSpc>
              <a:spcBef>
                <a:spcPts val="0"/>
              </a:spcBef>
              <a:spcAft>
                <a:spcPts val="0"/>
              </a:spcAft>
              <a:buClr>
                <a:srgbClr val="233445"/>
              </a:buClr>
              <a:buSzPts val="2400"/>
              <a:buFont typeface="Helvetica Neue Light"/>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7" name="Google Shape;47;p10"/>
          <p:cNvSpPr txBox="1">
            <a:spLocks noGrp="1"/>
          </p:cNvSpPr>
          <p:nvPr>
            <p:ph type="body" idx="1"/>
          </p:nvPr>
        </p:nvSpPr>
        <p:spPr>
          <a:xfrm>
            <a:off x="3885009" y="1134000"/>
            <a:ext cx="4629000" cy="3610500"/>
          </a:xfrm>
          <a:prstGeom prst="rect">
            <a:avLst/>
          </a:prstGeom>
          <a:noFill/>
          <a:ln>
            <a:noFill/>
          </a:ln>
        </p:spPr>
        <p:txBody>
          <a:bodyPr spcFirstLastPara="1" wrap="square" lIns="67500" tIns="35100" rIns="68575" bIns="34275" anchor="t" anchorCtr="0">
            <a:noAutofit/>
          </a:bodyPr>
          <a:lstStyle>
            <a:lvl1pPr marL="457200" lvl="0" indent="-342900" algn="l">
              <a:lnSpc>
                <a:spcPct val="90000"/>
              </a:lnSpc>
              <a:spcBef>
                <a:spcPts val="800"/>
              </a:spcBef>
              <a:spcAft>
                <a:spcPts val="0"/>
              </a:spcAft>
              <a:buClr>
                <a:srgbClr val="3F3F3F"/>
              </a:buClr>
              <a:buSzPts val="1800"/>
              <a:buFont typeface="Helvetica Neue Light"/>
              <a:buChar char="•"/>
              <a:defRPr sz="1800"/>
            </a:lvl1pPr>
            <a:lvl2pPr marL="914400" lvl="1" indent="-336550" algn="l">
              <a:lnSpc>
                <a:spcPct val="90000"/>
              </a:lnSpc>
              <a:spcBef>
                <a:spcPts val="400"/>
              </a:spcBef>
              <a:spcAft>
                <a:spcPts val="0"/>
              </a:spcAft>
              <a:buClr>
                <a:srgbClr val="3F3F3F"/>
              </a:buClr>
              <a:buSzPts val="1700"/>
              <a:buFont typeface="Helvetica Neue Light"/>
              <a:buChar char="•"/>
              <a:defRPr sz="1700"/>
            </a:lvl2pPr>
            <a:lvl3pPr marL="1371600" lvl="2" indent="-323850" algn="l">
              <a:lnSpc>
                <a:spcPct val="90000"/>
              </a:lnSpc>
              <a:spcBef>
                <a:spcPts val="400"/>
              </a:spcBef>
              <a:spcAft>
                <a:spcPts val="0"/>
              </a:spcAft>
              <a:buClr>
                <a:srgbClr val="3F3F3F"/>
              </a:buClr>
              <a:buSzPts val="1500"/>
              <a:buFont typeface="Helvetica Neue Light"/>
              <a:buChar char="•"/>
              <a:defRPr sz="1500"/>
            </a:lvl3pPr>
            <a:lvl4pPr marL="1828800" lvl="3" indent="-317500" algn="l">
              <a:lnSpc>
                <a:spcPct val="90000"/>
              </a:lnSpc>
              <a:spcBef>
                <a:spcPts val="400"/>
              </a:spcBef>
              <a:spcAft>
                <a:spcPts val="0"/>
              </a:spcAft>
              <a:buClr>
                <a:srgbClr val="3F3F3F"/>
              </a:buClr>
              <a:buSzPts val="1400"/>
              <a:buFont typeface="Helvetica Neue Light"/>
              <a:buChar char="•"/>
              <a:defRPr sz="1400"/>
            </a:lvl4pPr>
            <a:lvl5pPr marL="2286000" lvl="4" indent="-304800" algn="l">
              <a:lnSpc>
                <a:spcPct val="90000"/>
              </a:lnSpc>
              <a:spcBef>
                <a:spcPts val="400"/>
              </a:spcBef>
              <a:spcAft>
                <a:spcPts val="0"/>
              </a:spcAft>
              <a:buClr>
                <a:srgbClr val="3F3F3F"/>
              </a:buClr>
              <a:buSzPts val="1200"/>
              <a:buFont typeface="Helvetica Neue Light"/>
              <a:buChar char="•"/>
              <a:defRPr sz="12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48" name="Google Shape;48;p10"/>
          <p:cNvSpPr txBox="1">
            <a:spLocks noGrp="1"/>
          </p:cNvSpPr>
          <p:nvPr>
            <p:ph type="body" idx="2"/>
          </p:nvPr>
        </p:nvSpPr>
        <p:spPr>
          <a:xfrm>
            <a:off x="718540" y="1134000"/>
            <a:ext cx="2949300" cy="3610500"/>
          </a:xfrm>
          <a:prstGeom prst="rect">
            <a:avLst/>
          </a:prstGeom>
          <a:noFill/>
          <a:ln>
            <a:noFill/>
          </a:ln>
        </p:spPr>
        <p:txBody>
          <a:bodyPr spcFirstLastPara="1" wrap="square" lIns="67500" tIns="35100" rIns="68575" bIns="34275" anchor="t" anchorCtr="0">
            <a:noAutofit/>
          </a:bodyPr>
          <a:lstStyle>
            <a:lvl1pPr marL="457200" lvl="0" indent="-228600" algn="l">
              <a:lnSpc>
                <a:spcPct val="90000"/>
              </a:lnSpc>
              <a:spcBef>
                <a:spcPts val="800"/>
              </a:spcBef>
              <a:spcAft>
                <a:spcPts val="0"/>
              </a:spcAft>
              <a:buClr>
                <a:srgbClr val="3F3F3F"/>
              </a:buClr>
              <a:buSzPts val="1200"/>
              <a:buFont typeface="Helvetica Neue Light"/>
              <a:buNone/>
              <a:defRPr sz="1200"/>
            </a:lvl1pPr>
            <a:lvl2pPr marL="914400" lvl="1" indent="-228600" algn="l">
              <a:lnSpc>
                <a:spcPct val="90000"/>
              </a:lnSpc>
              <a:spcBef>
                <a:spcPts val="400"/>
              </a:spcBef>
              <a:spcAft>
                <a:spcPts val="0"/>
              </a:spcAft>
              <a:buClr>
                <a:srgbClr val="3F3F3F"/>
              </a:buClr>
              <a:buSzPts val="1100"/>
              <a:buFont typeface="Helvetica Neue Light"/>
              <a:buNone/>
              <a:defRPr sz="1100"/>
            </a:lvl2pPr>
            <a:lvl3pPr marL="1371600" lvl="2" indent="-228600" algn="l">
              <a:lnSpc>
                <a:spcPct val="90000"/>
              </a:lnSpc>
              <a:spcBef>
                <a:spcPts val="400"/>
              </a:spcBef>
              <a:spcAft>
                <a:spcPts val="0"/>
              </a:spcAft>
              <a:buClr>
                <a:srgbClr val="3F3F3F"/>
              </a:buClr>
              <a:buSzPts val="900"/>
              <a:buFont typeface="Helvetica Neue Light"/>
              <a:buNone/>
              <a:defRPr sz="900"/>
            </a:lvl3pPr>
            <a:lvl4pPr marL="1828800" lvl="3" indent="-228600" algn="l">
              <a:lnSpc>
                <a:spcPct val="90000"/>
              </a:lnSpc>
              <a:spcBef>
                <a:spcPts val="400"/>
              </a:spcBef>
              <a:spcAft>
                <a:spcPts val="0"/>
              </a:spcAft>
              <a:buClr>
                <a:srgbClr val="3F3F3F"/>
              </a:buClr>
              <a:buSzPts val="800"/>
              <a:buFont typeface="Helvetica Neue Light"/>
              <a:buNone/>
              <a:defRPr sz="800"/>
            </a:lvl4pPr>
            <a:lvl5pPr marL="2286000" lvl="4" indent="-228600" algn="l">
              <a:lnSpc>
                <a:spcPct val="90000"/>
              </a:lnSpc>
              <a:spcBef>
                <a:spcPts val="400"/>
              </a:spcBef>
              <a:spcAft>
                <a:spcPts val="0"/>
              </a:spcAft>
              <a:buClr>
                <a:srgbClr val="3F3F3F"/>
              </a:buClr>
              <a:buSzPts val="800"/>
              <a:buFont typeface="Helvetica Neue Light"/>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49" name="Google Shape;49;p10"/>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233445"/>
              </a:buClr>
              <a:buSzPts val="2400"/>
              <a:buFont typeface="Helvetica Neue Light"/>
              <a:buNone/>
              <a:defRPr sz="24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1" name="Google Shape;11;p1"/>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lvl1pPr marL="457200" marR="0" lvl="0" indent="-342900" algn="l" rtl="0">
              <a:lnSpc>
                <a:spcPct val="90000"/>
              </a:lnSpc>
              <a:spcBef>
                <a:spcPts val="8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1pPr>
            <a:lvl2pPr marL="914400" marR="0" lvl="1" indent="-336550" algn="l" rtl="0">
              <a:lnSpc>
                <a:spcPct val="90000"/>
              </a:lnSpc>
              <a:spcBef>
                <a:spcPts val="400"/>
              </a:spcBef>
              <a:spcAft>
                <a:spcPts val="0"/>
              </a:spcAft>
              <a:buClr>
                <a:srgbClr val="3F3F3F"/>
              </a:buClr>
              <a:buSzPts val="1700"/>
              <a:buFont typeface="Helvetica Neue Light"/>
              <a:buChar char="•"/>
              <a:defRPr sz="1700" b="0" i="0" u="none" strike="noStrike" cap="none">
                <a:solidFill>
                  <a:srgbClr val="3F3F3F"/>
                </a:solidFill>
                <a:latin typeface="Helvetica Neue Light"/>
                <a:ea typeface="Helvetica Neue Light"/>
                <a:cs typeface="Helvetica Neue Light"/>
                <a:sym typeface="Helvetica Neue Light"/>
              </a:defRPr>
            </a:lvl2pPr>
            <a:lvl3pPr marL="1371600" marR="0" lvl="2" indent="-323850" algn="l" rtl="0">
              <a:lnSpc>
                <a:spcPct val="90000"/>
              </a:lnSpc>
              <a:spcBef>
                <a:spcPts val="400"/>
              </a:spcBef>
              <a:spcAft>
                <a:spcPts val="0"/>
              </a:spcAft>
              <a:buClr>
                <a:srgbClr val="3F3F3F"/>
              </a:buClr>
              <a:buSzPts val="1500"/>
              <a:buFont typeface="Helvetica Neue Light"/>
              <a:buChar char="•"/>
              <a:defRPr sz="1500" b="0" i="0" u="none" strike="noStrike" cap="none">
                <a:solidFill>
                  <a:srgbClr val="3F3F3F"/>
                </a:solidFill>
                <a:latin typeface="Helvetica Neue Light"/>
                <a:ea typeface="Helvetica Neue Light"/>
                <a:cs typeface="Helvetica Neue Light"/>
                <a:sym typeface="Helvetica Neue Light"/>
              </a:defRPr>
            </a:lvl3pPr>
            <a:lvl4pPr marL="1828800" marR="0" lvl="3" indent="-317500" algn="l" rtl="0">
              <a:lnSpc>
                <a:spcPct val="90000"/>
              </a:lnSpc>
              <a:spcBef>
                <a:spcPts val="400"/>
              </a:spcBef>
              <a:spcAft>
                <a:spcPts val="0"/>
              </a:spcAft>
              <a:buClr>
                <a:srgbClr val="3F3F3F"/>
              </a:buClr>
              <a:buSzPts val="1400"/>
              <a:buFont typeface="Helvetica Neue Light"/>
              <a:buChar char="•"/>
              <a:defRPr sz="1400" b="0" i="0" u="none" strike="noStrike" cap="none">
                <a:solidFill>
                  <a:srgbClr val="3F3F3F"/>
                </a:solidFill>
                <a:latin typeface="Helvetica Neue Light"/>
                <a:ea typeface="Helvetica Neue Light"/>
                <a:cs typeface="Helvetica Neue Light"/>
                <a:sym typeface="Helvetica Neue Light"/>
              </a:defRPr>
            </a:lvl4pPr>
            <a:lvl5pPr marL="2286000" marR="0" lvl="4" indent="-304800" algn="l" rtl="0">
              <a:lnSpc>
                <a:spcPct val="90000"/>
              </a:lnSpc>
              <a:spcBef>
                <a:spcPts val="400"/>
              </a:spcBef>
              <a:spcAft>
                <a:spcPts val="0"/>
              </a:spcAft>
              <a:buClr>
                <a:srgbClr val="3F3F3F"/>
              </a:buClr>
              <a:buSzPts val="1200"/>
              <a:buFont typeface="Helvetica Neue Light"/>
              <a:buChar char="•"/>
              <a:defRPr sz="1200" b="0" i="0" u="none" strike="noStrike" cap="none">
                <a:solidFill>
                  <a:srgbClr val="3F3F3F"/>
                </a:solidFill>
                <a:latin typeface="Helvetica Neue Light"/>
                <a:ea typeface="Helvetica Neue Light"/>
                <a:cs typeface="Helvetica Neue Light"/>
                <a:sym typeface="Helvetica Neue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0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1.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0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05.xml.rels><?xml version="1.0" encoding="UTF-8" standalone="yes"?>
<Relationships xmlns="http://schemas.openxmlformats.org/package/2006/relationships"><Relationship Id="rId3" Type="http://schemas.openxmlformats.org/officeDocument/2006/relationships/hyperlink" Target="https://www.terraform.io/upgrade-guides/0-12.html" TargetMode="External"/><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hyperlink" Target="https://www.terraform.io/docs/backends/types/s3.html" TargetMode="External"/><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10" TargetMode="External"/><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11" TargetMode="External"/><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hyperlink" Target="https://www.terraform.io/docs/configuration/expressions.html" TargetMode="External"/><Relationship Id="rId2" Type="http://schemas.openxmlformats.org/officeDocument/2006/relationships/notesSlide" Target="../notesSlides/notesSlide111.xml"/><Relationship Id="rId1" Type="http://schemas.openxmlformats.org/officeDocument/2006/relationships/slideLayout" Target="../slideLayouts/slideLayout3.xml"/><Relationship Id="rId5" Type="http://schemas.openxmlformats.org/officeDocument/2006/relationships/hyperlink" Target="https://heap.io/blog/engineering/terraform-gotchas" TargetMode="External"/><Relationship Id="rId4" Type="http://schemas.openxmlformats.org/officeDocument/2006/relationships/hyperlink" Target="https://blog.gruntwork.io/terraform-tips-tricks-loops-if-statements-and-gotchas-f739bbae55f9" TargetMode="Externa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hyperlink" Target="mailto:dave@developintelligence.com" TargetMode="External"/><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hashicorp.com/blog/announcing-hashicorp-terraform-1-0-general-availability"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www.hashicorp.com/certification#hashicorp-certified-terraform-associate" TargetMode="External"/><Relationship Id="rId4" Type="http://schemas.openxmlformats.org/officeDocument/2006/relationships/hyperlink" Target="https://www.terraform.io/doc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learn.hashicorp.com/terraform"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app.pluralsight.com/paths/skill/managing-infrastructure-with-terraform" TargetMode="External"/><Relationship Id="rId4" Type="http://schemas.openxmlformats.org/officeDocument/2006/relationships/hyperlink" Target="https://github.com/hashicorp/terraform/issue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setup"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hashicorp/hc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terraform.io/docs/commands/index.html"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1"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2"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www.terraform.io/docs/commands/show.html"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www.terraform.io/docs/providers/terraform/d/remote_state.htm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3"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www.terraform.io/docs/providers/aws/index.html"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registry.terraform.io/"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www.terraform.io/docs/modules/sources.html"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4"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5"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6"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www.terraform.io/docs/internals/graph.html" TargetMode="External"/><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7" TargetMode="External"/><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s://www.terraform.io/docs/configuration-0-11/interpolation.html"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www.terraform.io/docs/configuration-0-11/interpolation.html#built-in-functions" TargetMode="External"/><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8" TargetMode="External"/><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9" TargetMode="External"/><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sldNum" idx="12"/>
          </p:nvPr>
        </p:nvSpPr>
        <p:spPr>
          <a:xfrm>
            <a:off x="8504999" y="4902993"/>
            <a:ext cx="625500" cy="223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a:t>
            </a:fld>
            <a:endParaRPr/>
          </a:p>
        </p:txBody>
      </p:sp>
      <p:pic>
        <p:nvPicPr>
          <p:cNvPr id="71" name="Google Shape;71;p16"/>
          <p:cNvPicPr preferRelativeResize="0"/>
          <p:nvPr/>
        </p:nvPicPr>
        <p:blipFill>
          <a:blip r:embed="rId3">
            <a:alphaModFix/>
          </a:blip>
          <a:stretch>
            <a:fillRect/>
          </a:stretch>
        </p:blipFill>
        <p:spPr>
          <a:xfrm>
            <a:off x="0" y="0"/>
            <a:ext cx="9141721"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Exercises</a:t>
            </a:r>
            <a:endParaRPr b="1">
              <a:latin typeface="Helvetica Neue"/>
              <a:ea typeface="Helvetica Neue"/>
              <a:cs typeface="Helvetica Neue"/>
              <a:sym typeface="Helvetica Neue"/>
            </a:endParaRPr>
          </a:p>
        </p:txBody>
      </p:sp>
      <p:sp>
        <p:nvSpPr>
          <p:cNvPr id="152" name="Google Shape;152;p25"/>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SzPts val="2000"/>
              <a:buChar char="●"/>
            </a:pPr>
            <a:r>
              <a:rPr lang="en-US" sz="2000"/>
              <a:t>Groups of 2-3 recommended</a:t>
            </a:r>
            <a:endParaRPr sz="2000"/>
          </a:p>
          <a:p>
            <a:pPr marL="685800" lvl="1" indent="-292100" algn="l" rtl="0">
              <a:lnSpc>
                <a:spcPct val="115000"/>
              </a:lnSpc>
              <a:spcBef>
                <a:spcPts val="0"/>
              </a:spcBef>
              <a:spcAft>
                <a:spcPts val="0"/>
              </a:spcAft>
              <a:buSzPts val="2000"/>
              <a:buChar char="○"/>
            </a:pPr>
            <a:r>
              <a:rPr lang="en-US" sz="2000"/>
              <a:t>i.e., you are encouraged to work through things together, but may work individually if you wish</a:t>
            </a:r>
            <a:endParaRPr sz="2000"/>
          </a:p>
          <a:p>
            <a:pPr marL="342900" lvl="0" indent="-292100" algn="l" rtl="0">
              <a:lnSpc>
                <a:spcPct val="115000"/>
              </a:lnSpc>
              <a:spcBef>
                <a:spcPts val="0"/>
              </a:spcBef>
              <a:spcAft>
                <a:spcPts val="0"/>
              </a:spcAft>
              <a:buSzPts val="2000"/>
              <a:buChar char="●"/>
            </a:pPr>
            <a:r>
              <a:rPr lang="en-US" sz="2000"/>
              <a:t>I’m here to help if you’re stuck or have questions </a:t>
            </a:r>
            <a:endParaRPr sz="2000"/>
          </a:p>
          <a:p>
            <a:pPr marL="177800" lvl="0" indent="-63500" algn="l" rtl="0">
              <a:lnSpc>
                <a:spcPct val="90000"/>
              </a:lnSpc>
              <a:spcBef>
                <a:spcPts val="0"/>
              </a:spcBef>
              <a:spcAft>
                <a:spcPts val="0"/>
              </a:spcAft>
              <a:buClr>
                <a:srgbClr val="3F3F3F"/>
              </a:buClr>
              <a:buSzPts val="1800"/>
              <a:buFont typeface="Helvetica Neue Light"/>
              <a:buNone/>
            </a:pPr>
            <a:endParaRPr sz="2000"/>
          </a:p>
          <a:p>
            <a:pPr marL="177800" lvl="0" indent="-63500" algn="l" rtl="0">
              <a:lnSpc>
                <a:spcPct val="90000"/>
              </a:lnSpc>
              <a:spcBef>
                <a:spcPts val="0"/>
              </a:spcBef>
              <a:spcAft>
                <a:spcPts val="0"/>
              </a:spcAft>
              <a:buClr>
                <a:srgbClr val="3F3F3F"/>
              </a:buClr>
              <a:buSzPts val="1800"/>
              <a:buFont typeface="Helvetica Neue Light"/>
              <a:buNone/>
            </a:pPr>
            <a:endParaRPr sz="2000"/>
          </a:p>
          <a:p>
            <a:pPr marL="177800" lvl="0" indent="-63500" algn="l" rtl="0">
              <a:lnSpc>
                <a:spcPct val="90000"/>
              </a:lnSpc>
              <a:spcBef>
                <a:spcPts val="0"/>
              </a:spcBef>
              <a:spcAft>
                <a:spcPts val="0"/>
              </a:spcAft>
              <a:buClr>
                <a:srgbClr val="3F3F3F"/>
              </a:buClr>
              <a:buSzPts val="1800"/>
              <a:buFont typeface="Helvetica Neue Light"/>
              <a:buNone/>
            </a:pPr>
            <a:endParaRPr sz="2000"/>
          </a:p>
          <a:p>
            <a:pPr marL="177800" lvl="0" indent="-63500" algn="l" rtl="0">
              <a:lnSpc>
                <a:spcPct val="90000"/>
              </a:lnSpc>
              <a:spcBef>
                <a:spcPts val="0"/>
              </a:spcBef>
              <a:spcAft>
                <a:spcPts val="0"/>
              </a:spcAft>
              <a:buClr>
                <a:srgbClr val="3F3F3F"/>
              </a:buClr>
              <a:buSzPts val="1800"/>
              <a:buFont typeface="Helvetica Neue Light"/>
              <a:buNone/>
            </a:pPr>
            <a:endParaRPr sz="2000"/>
          </a:p>
        </p:txBody>
      </p:sp>
      <p:sp>
        <p:nvSpPr>
          <p:cNvPr id="153" name="Google Shape;153;p25"/>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1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Terraform Expressions</a:t>
            </a:r>
            <a:endParaRPr sz="2300" b="1">
              <a:latin typeface="Helvetica Neue"/>
              <a:ea typeface="Helvetica Neue"/>
              <a:cs typeface="Helvetica Neue"/>
              <a:sym typeface="Helvetica Neue"/>
            </a:endParaRPr>
          </a:p>
        </p:txBody>
      </p:sp>
      <p:sp>
        <p:nvSpPr>
          <p:cNvPr id="806" name="Google Shape;806;p11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100</a:t>
            </a:fld>
            <a:endParaRPr/>
          </a:p>
        </p:txBody>
      </p:sp>
      <p:sp>
        <p:nvSpPr>
          <p:cNvPr id="807" name="Google Shape;807;p115"/>
          <p:cNvSpPr txBox="1"/>
          <p:nvPr/>
        </p:nvSpPr>
        <p:spPr>
          <a:xfrm>
            <a:off x="556050" y="1042594"/>
            <a:ext cx="7300500" cy="552300"/>
          </a:xfrm>
          <a:prstGeom prst="rect">
            <a:avLst/>
          </a:prstGeom>
          <a:noFill/>
          <a:ln>
            <a:noFill/>
          </a:ln>
        </p:spPr>
        <p:txBody>
          <a:bodyPr spcFirstLastPara="1" wrap="square" lIns="68575" tIns="68575" rIns="68575" bIns="68575" anchor="t" anchorCtr="0">
            <a:noAutofit/>
          </a:bodyPr>
          <a:lstStyle/>
          <a:p>
            <a:pPr marL="342900" lvl="0" indent="-279400" algn="l" rtl="0">
              <a:spcBef>
                <a:spcPts val="0"/>
              </a:spcBef>
              <a:spcAft>
                <a:spcPts val="0"/>
              </a:spcAft>
              <a:buSzPts val="1800"/>
              <a:buFont typeface="Helvetica Neue"/>
              <a:buChar char="●"/>
            </a:pPr>
            <a:r>
              <a:rPr lang="en-US" sz="1800" b="1">
                <a:latin typeface="Helvetica Neue"/>
                <a:ea typeface="Helvetica Neue"/>
                <a:cs typeface="Helvetica Neue"/>
                <a:sym typeface="Helvetica Neue"/>
              </a:rPr>
              <a:t>Splat syntax (v0.12 at top, v0.11 below)</a:t>
            </a:r>
            <a:endParaRPr sz="1800" b="1">
              <a:latin typeface="Helvetica Neue"/>
              <a:ea typeface="Helvetica Neue"/>
              <a:cs typeface="Helvetica Neue"/>
              <a:sym typeface="Helvetica Neue"/>
            </a:endParaRPr>
          </a:p>
        </p:txBody>
      </p:sp>
      <p:pic>
        <p:nvPicPr>
          <p:cNvPr id="808" name="Google Shape;808;p115"/>
          <p:cNvPicPr preferRelativeResize="0"/>
          <p:nvPr/>
        </p:nvPicPr>
        <p:blipFill>
          <a:blip r:embed="rId3">
            <a:alphaModFix/>
          </a:blip>
          <a:stretch>
            <a:fillRect/>
          </a:stretch>
        </p:blipFill>
        <p:spPr>
          <a:xfrm>
            <a:off x="508444" y="1594969"/>
            <a:ext cx="3546113" cy="1363894"/>
          </a:xfrm>
          <a:prstGeom prst="rect">
            <a:avLst/>
          </a:prstGeom>
          <a:noFill/>
          <a:ln>
            <a:noFill/>
          </a:ln>
        </p:spPr>
      </p:pic>
      <p:pic>
        <p:nvPicPr>
          <p:cNvPr id="809" name="Google Shape;809;p115"/>
          <p:cNvPicPr preferRelativeResize="0"/>
          <p:nvPr/>
        </p:nvPicPr>
        <p:blipFill>
          <a:blip r:embed="rId4">
            <a:alphaModFix/>
          </a:blip>
          <a:stretch>
            <a:fillRect/>
          </a:stretch>
        </p:blipFill>
        <p:spPr>
          <a:xfrm>
            <a:off x="1597772" y="3501788"/>
            <a:ext cx="5948457" cy="853988"/>
          </a:xfrm>
          <a:prstGeom prst="rect">
            <a:avLst/>
          </a:prstGeom>
          <a:noFill/>
          <a:ln>
            <a:noFill/>
          </a:ln>
        </p:spPr>
      </p:pic>
      <p:pic>
        <p:nvPicPr>
          <p:cNvPr id="810" name="Google Shape;810;p115"/>
          <p:cNvPicPr preferRelativeResize="0"/>
          <p:nvPr/>
        </p:nvPicPr>
        <p:blipFill>
          <a:blip r:embed="rId5">
            <a:alphaModFix/>
          </a:blip>
          <a:stretch>
            <a:fillRect/>
          </a:stretch>
        </p:blipFill>
        <p:spPr>
          <a:xfrm>
            <a:off x="4435313" y="1812806"/>
            <a:ext cx="4195557" cy="92821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1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Terraform Expressions</a:t>
            </a:r>
            <a:endParaRPr sz="2300" b="1">
              <a:latin typeface="Helvetica Neue"/>
              <a:ea typeface="Helvetica Neue"/>
              <a:cs typeface="Helvetica Neue"/>
              <a:sym typeface="Helvetica Neue"/>
            </a:endParaRPr>
          </a:p>
        </p:txBody>
      </p:sp>
      <p:sp>
        <p:nvSpPr>
          <p:cNvPr id="816" name="Google Shape;816;p11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101</a:t>
            </a:fld>
            <a:endParaRPr/>
          </a:p>
        </p:txBody>
      </p:sp>
      <p:sp>
        <p:nvSpPr>
          <p:cNvPr id="817" name="Google Shape;817;p116"/>
          <p:cNvSpPr txBox="1"/>
          <p:nvPr/>
        </p:nvSpPr>
        <p:spPr>
          <a:xfrm>
            <a:off x="556050" y="1042594"/>
            <a:ext cx="8143800" cy="552300"/>
          </a:xfrm>
          <a:prstGeom prst="rect">
            <a:avLst/>
          </a:prstGeom>
          <a:noFill/>
          <a:ln>
            <a:noFill/>
          </a:ln>
        </p:spPr>
        <p:txBody>
          <a:bodyPr spcFirstLastPara="1" wrap="square" lIns="68575" tIns="68575" rIns="68575" bIns="68575" anchor="t" anchorCtr="0">
            <a:noAutofit/>
          </a:bodyPr>
          <a:lstStyle/>
          <a:p>
            <a:pPr marL="342900" lvl="0" indent="-279400" algn="l" rtl="0">
              <a:spcBef>
                <a:spcPts val="0"/>
              </a:spcBef>
              <a:spcAft>
                <a:spcPts val="0"/>
              </a:spcAft>
              <a:buSzPts val="1800"/>
              <a:buFont typeface="Helvetica Neue"/>
              <a:buChar char="●"/>
            </a:pPr>
            <a:r>
              <a:rPr lang="en-US" sz="1800" b="1">
                <a:latin typeface="Courier New"/>
                <a:ea typeface="Courier New"/>
                <a:cs typeface="Courier New"/>
                <a:sym typeface="Courier New"/>
              </a:rPr>
              <a:t>for</a:t>
            </a:r>
            <a:r>
              <a:rPr lang="en-US" sz="1800" b="1">
                <a:latin typeface="Helvetica Neue"/>
                <a:ea typeface="Helvetica Neue"/>
                <a:cs typeface="Helvetica Neue"/>
                <a:sym typeface="Helvetica Neue"/>
              </a:rPr>
              <a:t> </a:t>
            </a:r>
            <a:r>
              <a:rPr lang="en-US" sz="1800">
                <a:latin typeface="Helvetica Neue Light"/>
                <a:ea typeface="Helvetica Neue Light"/>
                <a:cs typeface="Helvetica Neue Light"/>
                <a:sym typeface="Helvetica Neue Light"/>
              </a:rPr>
              <a:t>expressions to convert lists/maps/tuples/objects to other lists/maps/tubles/objects (new in v0.12)</a:t>
            </a:r>
            <a:endParaRPr sz="1800">
              <a:latin typeface="Helvetica Neue Light"/>
              <a:ea typeface="Helvetica Neue Light"/>
              <a:cs typeface="Helvetica Neue Light"/>
              <a:sym typeface="Helvetica Neue Light"/>
            </a:endParaRPr>
          </a:p>
        </p:txBody>
      </p:sp>
      <p:pic>
        <p:nvPicPr>
          <p:cNvPr id="818" name="Google Shape;818;p116"/>
          <p:cNvPicPr preferRelativeResize="0"/>
          <p:nvPr/>
        </p:nvPicPr>
        <p:blipFill>
          <a:blip r:embed="rId3">
            <a:alphaModFix/>
          </a:blip>
          <a:stretch>
            <a:fillRect/>
          </a:stretch>
        </p:blipFill>
        <p:spPr>
          <a:xfrm>
            <a:off x="334425" y="1736213"/>
            <a:ext cx="3873325" cy="862481"/>
          </a:xfrm>
          <a:prstGeom prst="rect">
            <a:avLst/>
          </a:prstGeom>
          <a:noFill/>
          <a:ln>
            <a:noFill/>
          </a:ln>
        </p:spPr>
      </p:pic>
      <p:pic>
        <p:nvPicPr>
          <p:cNvPr id="819" name="Google Shape;819;p116"/>
          <p:cNvPicPr preferRelativeResize="0"/>
          <p:nvPr/>
        </p:nvPicPr>
        <p:blipFill>
          <a:blip r:embed="rId4">
            <a:alphaModFix/>
          </a:blip>
          <a:stretch>
            <a:fillRect/>
          </a:stretch>
        </p:blipFill>
        <p:spPr>
          <a:xfrm>
            <a:off x="4572000" y="1826916"/>
            <a:ext cx="3559591" cy="681075"/>
          </a:xfrm>
          <a:prstGeom prst="rect">
            <a:avLst/>
          </a:prstGeom>
          <a:noFill/>
          <a:ln>
            <a:noFill/>
          </a:ln>
        </p:spPr>
      </p:pic>
      <p:pic>
        <p:nvPicPr>
          <p:cNvPr id="820" name="Google Shape;820;p116"/>
          <p:cNvPicPr preferRelativeResize="0"/>
          <p:nvPr/>
        </p:nvPicPr>
        <p:blipFill>
          <a:blip r:embed="rId5">
            <a:alphaModFix/>
          </a:blip>
          <a:stretch>
            <a:fillRect/>
          </a:stretch>
        </p:blipFill>
        <p:spPr>
          <a:xfrm>
            <a:off x="42243" y="2739937"/>
            <a:ext cx="4165500" cy="743837"/>
          </a:xfrm>
          <a:prstGeom prst="rect">
            <a:avLst/>
          </a:prstGeom>
          <a:noFill/>
          <a:ln>
            <a:noFill/>
          </a:ln>
        </p:spPr>
      </p:pic>
      <p:pic>
        <p:nvPicPr>
          <p:cNvPr id="821" name="Google Shape;821;p116"/>
          <p:cNvPicPr preferRelativeResize="0"/>
          <p:nvPr/>
        </p:nvPicPr>
        <p:blipFill>
          <a:blip r:embed="rId6">
            <a:alphaModFix/>
          </a:blip>
          <a:stretch>
            <a:fillRect/>
          </a:stretch>
        </p:blipFill>
        <p:spPr>
          <a:xfrm>
            <a:off x="4207744" y="2739932"/>
            <a:ext cx="4993169" cy="796013"/>
          </a:xfrm>
          <a:prstGeom prst="rect">
            <a:avLst/>
          </a:prstGeom>
          <a:noFill/>
          <a:ln>
            <a:noFill/>
          </a:ln>
        </p:spPr>
      </p:pic>
      <p:pic>
        <p:nvPicPr>
          <p:cNvPr id="822" name="Google Shape;822;p116"/>
          <p:cNvPicPr preferRelativeResize="0"/>
          <p:nvPr/>
        </p:nvPicPr>
        <p:blipFill>
          <a:blip r:embed="rId7">
            <a:alphaModFix/>
          </a:blip>
          <a:stretch>
            <a:fillRect/>
          </a:stretch>
        </p:blipFill>
        <p:spPr>
          <a:xfrm>
            <a:off x="415500" y="3677192"/>
            <a:ext cx="6386681" cy="925613"/>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1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Terraform Expressions</a:t>
            </a:r>
            <a:endParaRPr sz="2300" b="1">
              <a:latin typeface="Helvetica Neue"/>
              <a:ea typeface="Helvetica Neue"/>
              <a:cs typeface="Helvetica Neue"/>
              <a:sym typeface="Helvetica Neue"/>
            </a:endParaRPr>
          </a:p>
        </p:txBody>
      </p:sp>
      <p:sp>
        <p:nvSpPr>
          <p:cNvPr id="828" name="Google Shape;828;p11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102</a:t>
            </a:fld>
            <a:endParaRPr/>
          </a:p>
        </p:txBody>
      </p:sp>
      <p:sp>
        <p:nvSpPr>
          <p:cNvPr id="829" name="Google Shape;829;p117"/>
          <p:cNvSpPr txBox="1"/>
          <p:nvPr/>
        </p:nvSpPr>
        <p:spPr>
          <a:xfrm>
            <a:off x="556050" y="1042594"/>
            <a:ext cx="8143800" cy="552300"/>
          </a:xfrm>
          <a:prstGeom prst="rect">
            <a:avLst/>
          </a:prstGeom>
          <a:noFill/>
          <a:ln>
            <a:noFill/>
          </a:ln>
        </p:spPr>
        <p:txBody>
          <a:bodyPr spcFirstLastPara="1" wrap="square" lIns="68575" tIns="68575" rIns="68575" bIns="68575" anchor="t" anchorCtr="0">
            <a:noAutofit/>
          </a:bodyPr>
          <a:lstStyle/>
          <a:p>
            <a:pPr marL="342900" lvl="0" indent="-279400" algn="l" rtl="0">
              <a:spcBef>
                <a:spcPts val="0"/>
              </a:spcBef>
              <a:spcAft>
                <a:spcPts val="0"/>
              </a:spcAft>
              <a:buSzPts val="1800"/>
              <a:buFont typeface="Helvetica Neue"/>
              <a:buChar char="●"/>
            </a:pPr>
            <a:r>
              <a:rPr lang="en-US" sz="1800" b="1">
                <a:latin typeface="Courier New"/>
                <a:ea typeface="Courier New"/>
                <a:cs typeface="Courier New"/>
                <a:sym typeface="Courier New"/>
              </a:rPr>
              <a:t>dynamic</a:t>
            </a:r>
            <a:r>
              <a:rPr lang="en-US" sz="1800" b="1">
                <a:latin typeface="Helvetica Neue"/>
                <a:ea typeface="Helvetica Neue"/>
                <a:cs typeface="Helvetica Neue"/>
                <a:sym typeface="Helvetica Neue"/>
              </a:rPr>
              <a:t> </a:t>
            </a:r>
            <a:r>
              <a:rPr lang="en-US" sz="1800">
                <a:latin typeface="Helvetica Neue Light"/>
                <a:ea typeface="Helvetica Neue Light"/>
                <a:cs typeface="Helvetica Neue Light"/>
                <a:sym typeface="Helvetica Neue Light"/>
              </a:rPr>
              <a:t>blocks (new in v0.12)</a:t>
            </a:r>
            <a:endParaRPr sz="1800">
              <a:latin typeface="Helvetica Neue Light"/>
              <a:ea typeface="Helvetica Neue Light"/>
              <a:cs typeface="Helvetica Neue Light"/>
              <a:sym typeface="Helvetica Neue Light"/>
            </a:endParaRPr>
          </a:p>
        </p:txBody>
      </p:sp>
      <p:pic>
        <p:nvPicPr>
          <p:cNvPr id="830" name="Google Shape;830;p117"/>
          <p:cNvPicPr preferRelativeResize="0"/>
          <p:nvPr/>
        </p:nvPicPr>
        <p:blipFill>
          <a:blip r:embed="rId3">
            <a:alphaModFix/>
          </a:blip>
          <a:stretch>
            <a:fillRect/>
          </a:stretch>
        </p:blipFill>
        <p:spPr>
          <a:xfrm>
            <a:off x="1527600" y="1594969"/>
            <a:ext cx="4927950" cy="32853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11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Terraform Meta-arguments</a:t>
            </a:r>
            <a:endParaRPr sz="2300" b="1">
              <a:latin typeface="Helvetica Neue"/>
              <a:ea typeface="Helvetica Neue"/>
              <a:cs typeface="Helvetica Neue"/>
              <a:sym typeface="Helvetica Neue"/>
            </a:endParaRPr>
          </a:p>
        </p:txBody>
      </p:sp>
      <p:sp>
        <p:nvSpPr>
          <p:cNvPr id="836" name="Google Shape;836;p11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103</a:t>
            </a:fld>
            <a:endParaRPr/>
          </a:p>
        </p:txBody>
      </p:sp>
      <p:sp>
        <p:nvSpPr>
          <p:cNvPr id="837" name="Google Shape;837;p118"/>
          <p:cNvSpPr txBox="1"/>
          <p:nvPr/>
        </p:nvSpPr>
        <p:spPr>
          <a:xfrm>
            <a:off x="556050" y="1042594"/>
            <a:ext cx="8143800" cy="552300"/>
          </a:xfrm>
          <a:prstGeom prst="rect">
            <a:avLst/>
          </a:prstGeom>
          <a:noFill/>
          <a:ln>
            <a:noFill/>
          </a:ln>
        </p:spPr>
        <p:txBody>
          <a:bodyPr spcFirstLastPara="1" wrap="square" lIns="68575" tIns="68575" rIns="68575" bIns="68575" anchor="t" anchorCtr="0">
            <a:noAutofit/>
          </a:bodyPr>
          <a:lstStyle/>
          <a:p>
            <a:pPr marL="342900" lvl="0" indent="-273050" algn="l" rtl="0">
              <a:spcBef>
                <a:spcPts val="0"/>
              </a:spcBef>
              <a:spcAft>
                <a:spcPts val="0"/>
              </a:spcAft>
              <a:buSzPts val="1700"/>
              <a:buFont typeface="Helvetica Neue"/>
              <a:buChar char="●"/>
            </a:pPr>
            <a:r>
              <a:rPr lang="en-US" sz="1700">
                <a:latin typeface="Helvetica Neue"/>
                <a:ea typeface="Helvetica Neue"/>
                <a:cs typeface="Helvetica Neue"/>
                <a:sym typeface="Helvetica Neue"/>
              </a:rPr>
              <a:t>resources, data sources, modules, and outputs can have meta-arguments (available across all types of all providers)</a:t>
            </a:r>
            <a:endParaRPr sz="1700">
              <a:latin typeface="Helvetica Neue"/>
              <a:ea typeface="Helvetica Neue"/>
              <a:cs typeface="Helvetica Neue"/>
              <a:sym typeface="Helvetica Neue"/>
            </a:endParaRPr>
          </a:p>
          <a:p>
            <a:pPr marL="342900" lvl="0" indent="-273050" algn="l" rtl="0">
              <a:spcBef>
                <a:spcPts val="0"/>
              </a:spcBef>
              <a:spcAft>
                <a:spcPts val="0"/>
              </a:spcAft>
              <a:buSzPts val="1700"/>
              <a:buFont typeface="Helvetica Neue"/>
              <a:buChar char="●"/>
            </a:pPr>
            <a:r>
              <a:rPr lang="en-US" sz="1700">
                <a:latin typeface="Helvetica Neue"/>
                <a:ea typeface="Helvetica Neue"/>
                <a:cs typeface="Helvetica Neue"/>
                <a:sym typeface="Helvetica Neue"/>
              </a:rPr>
              <a:t>modules have: </a:t>
            </a:r>
            <a:r>
              <a:rPr lang="en-US" sz="1700">
                <a:latin typeface="Courier New"/>
                <a:ea typeface="Courier New"/>
                <a:cs typeface="Courier New"/>
                <a:sym typeface="Courier New"/>
              </a:rPr>
              <a:t>source</a:t>
            </a:r>
            <a:r>
              <a:rPr lang="en-US" sz="1700">
                <a:latin typeface="Helvetica Neue"/>
                <a:ea typeface="Helvetica Neue"/>
                <a:cs typeface="Helvetica Neue"/>
                <a:sym typeface="Helvetica Neue"/>
              </a:rPr>
              <a:t>, </a:t>
            </a:r>
            <a:r>
              <a:rPr lang="en-US" sz="1700">
                <a:latin typeface="Courier New"/>
                <a:ea typeface="Courier New"/>
                <a:cs typeface="Courier New"/>
                <a:sym typeface="Courier New"/>
              </a:rPr>
              <a:t>version</a:t>
            </a:r>
            <a:r>
              <a:rPr lang="en-US" sz="1700">
                <a:latin typeface="Helvetica Neue"/>
                <a:ea typeface="Helvetica Neue"/>
                <a:cs typeface="Helvetica Neue"/>
                <a:sym typeface="Helvetica Neue"/>
              </a:rPr>
              <a:t>, </a:t>
            </a:r>
            <a:r>
              <a:rPr lang="en-US" sz="1700">
                <a:latin typeface="Courier New"/>
                <a:ea typeface="Courier New"/>
                <a:cs typeface="Courier New"/>
                <a:sym typeface="Courier New"/>
              </a:rPr>
              <a:t>providers</a:t>
            </a:r>
            <a:endParaRPr sz="1700">
              <a:latin typeface="Courier New"/>
              <a:ea typeface="Courier New"/>
              <a:cs typeface="Courier New"/>
              <a:sym typeface="Courier New"/>
            </a:endParaRPr>
          </a:p>
          <a:p>
            <a:pPr marL="342900" lvl="0" indent="-273050" algn="l" rtl="0">
              <a:spcBef>
                <a:spcPts val="0"/>
              </a:spcBef>
              <a:spcAft>
                <a:spcPts val="0"/>
              </a:spcAft>
              <a:buSzPts val="1700"/>
              <a:buFont typeface="Helvetica Neue"/>
              <a:buChar char="●"/>
            </a:pPr>
            <a:r>
              <a:rPr lang="en-US" sz="1700">
                <a:latin typeface="Helvetica Neue"/>
                <a:ea typeface="Helvetica Neue"/>
                <a:cs typeface="Helvetica Neue"/>
                <a:sym typeface="Helvetica Neue"/>
              </a:rPr>
              <a:t>o</a:t>
            </a:r>
            <a:r>
              <a:rPr lang="en-US" sz="1700">
                <a:solidFill>
                  <a:srgbClr val="000000"/>
                </a:solidFill>
                <a:latin typeface="Helvetica Neue"/>
                <a:ea typeface="Helvetica Neue"/>
                <a:cs typeface="Helvetica Neue"/>
                <a:sym typeface="Helvetica Neue"/>
              </a:rPr>
              <a:t>utputs have: </a:t>
            </a:r>
            <a:r>
              <a:rPr lang="en-US" sz="1700">
                <a:solidFill>
                  <a:srgbClr val="000000"/>
                </a:solidFill>
                <a:latin typeface="Courier New"/>
                <a:ea typeface="Courier New"/>
                <a:cs typeface="Courier New"/>
                <a:sym typeface="Courier New"/>
              </a:rPr>
              <a:t>depends_on</a:t>
            </a:r>
            <a:endParaRPr sz="1700">
              <a:solidFill>
                <a:srgbClr val="000000"/>
              </a:solidFill>
              <a:latin typeface="Courier New"/>
              <a:ea typeface="Courier New"/>
              <a:cs typeface="Courier New"/>
              <a:sym typeface="Courier New"/>
            </a:endParaRPr>
          </a:p>
          <a:p>
            <a:pPr marL="342900" lvl="0" indent="-273050" algn="l" rtl="0">
              <a:spcBef>
                <a:spcPts val="0"/>
              </a:spcBef>
              <a:spcAft>
                <a:spcPts val="0"/>
              </a:spcAft>
              <a:buClr>
                <a:srgbClr val="000000"/>
              </a:buClr>
              <a:buSzPts val="1700"/>
              <a:buFont typeface="Helvetica Neue"/>
              <a:buChar char="●"/>
            </a:pPr>
            <a:r>
              <a:rPr lang="en-US" sz="1700">
                <a:latin typeface="Helvetica Neue"/>
                <a:ea typeface="Helvetica Neue"/>
                <a:cs typeface="Helvetica Neue"/>
                <a:sym typeface="Helvetica Neue"/>
              </a:rPr>
              <a:t>r</a:t>
            </a:r>
            <a:r>
              <a:rPr lang="en-US" sz="1700">
                <a:solidFill>
                  <a:srgbClr val="000000"/>
                </a:solidFill>
                <a:latin typeface="Helvetica Neue"/>
                <a:ea typeface="Helvetica Neue"/>
                <a:cs typeface="Helvetica Neue"/>
                <a:sym typeface="Helvetica Neue"/>
              </a:rPr>
              <a:t>esources have: </a:t>
            </a:r>
            <a:r>
              <a:rPr lang="en-US" sz="1700">
                <a:solidFill>
                  <a:srgbClr val="000000"/>
                </a:solidFill>
                <a:latin typeface="Courier New"/>
                <a:ea typeface="Courier New"/>
                <a:cs typeface="Courier New"/>
                <a:sym typeface="Courier New"/>
              </a:rPr>
              <a:t>depends_on</a:t>
            </a:r>
            <a:r>
              <a:rPr lang="en-US" sz="1700">
                <a:solidFill>
                  <a:srgbClr val="000000"/>
                </a:solidFill>
                <a:latin typeface="Helvetica Neue"/>
                <a:ea typeface="Helvetica Neue"/>
                <a:cs typeface="Helvetica Neue"/>
                <a:sym typeface="Helvetica Neue"/>
              </a:rPr>
              <a:t>, </a:t>
            </a:r>
            <a:r>
              <a:rPr lang="en-US" sz="1700">
                <a:solidFill>
                  <a:srgbClr val="000000"/>
                </a:solidFill>
                <a:latin typeface="Courier New"/>
                <a:ea typeface="Courier New"/>
                <a:cs typeface="Courier New"/>
                <a:sym typeface="Courier New"/>
              </a:rPr>
              <a:t>count</a:t>
            </a:r>
            <a:r>
              <a:rPr lang="en-US" sz="1700">
                <a:solidFill>
                  <a:srgbClr val="000000"/>
                </a:solidFill>
                <a:latin typeface="Helvetica Neue"/>
                <a:ea typeface="Helvetica Neue"/>
                <a:cs typeface="Helvetica Neue"/>
                <a:sym typeface="Helvetica Neue"/>
              </a:rPr>
              <a:t>, </a:t>
            </a:r>
            <a:r>
              <a:rPr lang="en-US" sz="1700">
                <a:solidFill>
                  <a:srgbClr val="000000"/>
                </a:solidFill>
                <a:latin typeface="Courier New"/>
                <a:ea typeface="Courier New"/>
                <a:cs typeface="Courier New"/>
                <a:sym typeface="Courier New"/>
              </a:rPr>
              <a:t>for_each</a:t>
            </a:r>
            <a:r>
              <a:rPr lang="en-US" sz="1700">
                <a:solidFill>
                  <a:srgbClr val="000000"/>
                </a:solidFill>
                <a:latin typeface="Helvetica Neue"/>
                <a:ea typeface="Helvetica Neue"/>
                <a:cs typeface="Helvetica Neue"/>
                <a:sym typeface="Helvetica Neue"/>
              </a:rPr>
              <a:t> (new in v0.12), </a:t>
            </a:r>
            <a:r>
              <a:rPr lang="en-US" sz="1700">
                <a:solidFill>
                  <a:srgbClr val="000000"/>
                </a:solidFill>
                <a:latin typeface="Courier New"/>
                <a:ea typeface="Courier New"/>
                <a:cs typeface="Courier New"/>
                <a:sym typeface="Courier New"/>
              </a:rPr>
              <a:t>provider</a:t>
            </a:r>
            <a:r>
              <a:rPr lang="en-US" sz="1700">
                <a:solidFill>
                  <a:srgbClr val="000000"/>
                </a:solidFill>
                <a:latin typeface="Helvetica Neue"/>
                <a:ea typeface="Helvetica Neue"/>
                <a:cs typeface="Helvetica Neue"/>
                <a:sym typeface="Helvetica Neue"/>
              </a:rPr>
              <a:t>, </a:t>
            </a:r>
            <a:r>
              <a:rPr lang="en-US" sz="1700">
                <a:solidFill>
                  <a:srgbClr val="000000"/>
                </a:solidFill>
                <a:latin typeface="Courier New"/>
                <a:ea typeface="Courier New"/>
                <a:cs typeface="Courier New"/>
                <a:sym typeface="Courier New"/>
              </a:rPr>
              <a:t>lifecycle</a:t>
            </a:r>
            <a:r>
              <a:rPr lang="en-US" sz="1700">
                <a:solidFill>
                  <a:srgbClr val="000000"/>
                </a:solidFill>
                <a:latin typeface="Helvetica Neue"/>
                <a:ea typeface="Helvetica Neue"/>
                <a:cs typeface="Helvetica Neue"/>
                <a:sym typeface="Helvetica Neue"/>
              </a:rPr>
              <a:t>, </a:t>
            </a:r>
            <a:r>
              <a:rPr lang="en-US" sz="1700">
                <a:solidFill>
                  <a:srgbClr val="000000"/>
                </a:solidFill>
                <a:latin typeface="Courier New"/>
                <a:ea typeface="Courier New"/>
                <a:cs typeface="Courier New"/>
                <a:sym typeface="Courier New"/>
              </a:rPr>
              <a:t>provisioner</a:t>
            </a:r>
            <a:r>
              <a:rPr lang="en-US" sz="1700">
                <a:solidFill>
                  <a:srgbClr val="000000"/>
                </a:solidFill>
                <a:latin typeface="Helvetica Neue"/>
                <a:ea typeface="Helvetica Neue"/>
                <a:cs typeface="Helvetica Neue"/>
                <a:sym typeface="Helvetica Neue"/>
              </a:rPr>
              <a:t> (</a:t>
            </a:r>
            <a:r>
              <a:rPr lang="en-US" sz="1700">
                <a:solidFill>
                  <a:srgbClr val="000000"/>
                </a:solidFill>
                <a:latin typeface="Courier New"/>
                <a:ea typeface="Courier New"/>
                <a:cs typeface="Courier New"/>
                <a:sym typeface="Courier New"/>
              </a:rPr>
              <a:t>provisioner</a:t>
            </a:r>
            <a:r>
              <a:rPr lang="en-US" sz="1700">
                <a:solidFill>
                  <a:srgbClr val="000000"/>
                </a:solidFill>
                <a:latin typeface="Helvetica Neue"/>
                <a:ea typeface="Helvetica Neue"/>
                <a:cs typeface="Helvetica Neue"/>
                <a:sym typeface="Helvetica Neue"/>
              </a:rPr>
              <a:t> can have </a:t>
            </a:r>
            <a:r>
              <a:rPr lang="en-US" sz="1700">
                <a:solidFill>
                  <a:srgbClr val="000000"/>
                </a:solidFill>
                <a:latin typeface="Courier New"/>
                <a:ea typeface="Courier New"/>
                <a:cs typeface="Courier New"/>
                <a:sym typeface="Courier New"/>
              </a:rPr>
              <a:t>connection</a:t>
            </a:r>
            <a:r>
              <a:rPr lang="en-US" sz="1700">
                <a:solidFill>
                  <a:srgbClr val="000000"/>
                </a:solidFill>
                <a:latin typeface="Helvetica Neue"/>
                <a:ea typeface="Helvetica Neue"/>
                <a:cs typeface="Helvetica Neue"/>
                <a:sym typeface="Helvetica Neue"/>
              </a:rPr>
              <a:t> inside)</a:t>
            </a:r>
            <a:endParaRPr sz="1700">
              <a:solidFill>
                <a:srgbClr val="000000"/>
              </a:solidFill>
              <a:latin typeface="Helvetica Neue"/>
              <a:ea typeface="Helvetica Neue"/>
              <a:cs typeface="Helvetica Neue"/>
              <a:sym typeface="Helvetica Neue"/>
            </a:endParaRPr>
          </a:p>
          <a:p>
            <a:pPr marL="342900" lvl="0" indent="-273050" algn="l" rtl="0">
              <a:spcBef>
                <a:spcPts val="0"/>
              </a:spcBef>
              <a:spcAft>
                <a:spcPts val="0"/>
              </a:spcAft>
              <a:buClr>
                <a:srgbClr val="000000"/>
              </a:buClr>
              <a:buSzPts val="1700"/>
              <a:buFont typeface="Helvetica Neue"/>
              <a:buChar char="●"/>
            </a:pPr>
            <a:r>
              <a:rPr lang="en-US" sz="1700">
                <a:latin typeface="Helvetica Neue"/>
                <a:ea typeface="Helvetica Neue"/>
                <a:cs typeface="Helvetica Neue"/>
                <a:sym typeface="Helvetica Neue"/>
              </a:rPr>
              <a:t>d</a:t>
            </a:r>
            <a:r>
              <a:rPr lang="en-US" sz="1700">
                <a:solidFill>
                  <a:srgbClr val="000000"/>
                </a:solidFill>
                <a:latin typeface="Helvetica Neue"/>
                <a:ea typeface="Helvetica Neue"/>
                <a:cs typeface="Helvetica Neue"/>
                <a:sym typeface="Helvetica Neue"/>
              </a:rPr>
              <a:t>ata sources have same as </a:t>
            </a:r>
            <a:r>
              <a:rPr lang="en-US" sz="1700">
                <a:latin typeface="Helvetica Neue"/>
                <a:ea typeface="Helvetica Neue"/>
                <a:cs typeface="Helvetica Neue"/>
                <a:sym typeface="Helvetica Neue"/>
              </a:rPr>
              <a:t>r</a:t>
            </a:r>
            <a:r>
              <a:rPr lang="en-US" sz="1700">
                <a:solidFill>
                  <a:srgbClr val="000000"/>
                </a:solidFill>
                <a:latin typeface="Helvetica Neue"/>
                <a:ea typeface="Helvetica Neue"/>
                <a:cs typeface="Helvetica Neue"/>
                <a:sym typeface="Helvetica Neue"/>
              </a:rPr>
              <a:t>esources except for </a:t>
            </a:r>
            <a:r>
              <a:rPr lang="en-US" sz="1700">
                <a:solidFill>
                  <a:srgbClr val="000000"/>
                </a:solidFill>
                <a:latin typeface="Courier New"/>
                <a:ea typeface="Courier New"/>
                <a:cs typeface="Courier New"/>
                <a:sym typeface="Courier New"/>
              </a:rPr>
              <a:t>lifecycle</a:t>
            </a:r>
            <a:endParaRPr sz="1700">
              <a:solidFill>
                <a:srgbClr val="000000"/>
              </a:solidFill>
              <a:latin typeface="Courier New"/>
              <a:ea typeface="Courier New"/>
              <a:cs typeface="Courier New"/>
              <a:sym typeface="Courier New"/>
            </a:endParaRPr>
          </a:p>
          <a:p>
            <a:pPr marL="342900" lvl="0" indent="-273050" algn="l" rtl="0">
              <a:spcBef>
                <a:spcPts val="0"/>
              </a:spcBef>
              <a:spcAft>
                <a:spcPts val="0"/>
              </a:spcAft>
              <a:buClr>
                <a:srgbClr val="000000"/>
              </a:buClr>
              <a:buSzPts val="1700"/>
              <a:buFont typeface="Helvetica Neue"/>
              <a:buChar char="●"/>
            </a:pPr>
            <a:r>
              <a:rPr lang="en-US" sz="1700">
                <a:solidFill>
                  <a:srgbClr val="000000"/>
                </a:solidFill>
                <a:latin typeface="Courier New"/>
                <a:ea typeface="Courier New"/>
                <a:cs typeface="Courier New"/>
                <a:sym typeface="Courier New"/>
              </a:rPr>
              <a:t>depends_on</a:t>
            </a:r>
            <a:r>
              <a:rPr lang="en-US" sz="1700">
                <a:solidFill>
                  <a:srgbClr val="000000"/>
                </a:solidFill>
                <a:latin typeface="Helvetica Neue"/>
                <a:ea typeface="Helvetica Neue"/>
                <a:cs typeface="Helvetica Neue"/>
                <a:sym typeface="Helvetica Neue"/>
              </a:rPr>
              <a:t> forces a dependency on another </a:t>
            </a:r>
            <a:r>
              <a:rPr lang="en-US" sz="1700">
                <a:latin typeface="Helvetica Neue"/>
                <a:ea typeface="Helvetica Neue"/>
                <a:cs typeface="Helvetica Neue"/>
                <a:sym typeface="Helvetica Neue"/>
              </a:rPr>
              <a:t>object</a:t>
            </a:r>
            <a:r>
              <a:rPr lang="en-US" sz="1700">
                <a:solidFill>
                  <a:srgbClr val="000000"/>
                </a:solidFill>
                <a:latin typeface="Helvetica Neue"/>
                <a:ea typeface="Helvetica Neue"/>
                <a:cs typeface="Helvetica Neue"/>
                <a:sym typeface="Helvetica Neue"/>
              </a:rPr>
              <a:t> even if no implicit dependency by referring to an attribute of another </a:t>
            </a:r>
            <a:r>
              <a:rPr lang="en-US" sz="1700">
                <a:latin typeface="Helvetica Neue"/>
                <a:ea typeface="Helvetica Neue"/>
                <a:cs typeface="Helvetica Neue"/>
                <a:sym typeface="Helvetica Neue"/>
              </a:rPr>
              <a:t>object</a:t>
            </a:r>
            <a:endParaRPr sz="1700">
              <a:solidFill>
                <a:srgbClr val="000000"/>
              </a:solidFill>
              <a:latin typeface="Helvetica Neue"/>
              <a:ea typeface="Helvetica Neue"/>
              <a:cs typeface="Helvetica Neue"/>
              <a:sym typeface="Helvetica Neue"/>
            </a:endParaRPr>
          </a:p>
          <a:p>
            <a:pPr marL="342900" lvl="0" indent="-273050" algn="l" rtl="0">
              <a:spcBef>
                <a:spcPts val="0"/>
              </a:spcBef>
              <a:spcAft>
                <a:spcPts val="0"/>
              </a:spcAft>
              <a:buClr>
                <a:srgbClr val="000000"/>
              </a:buClr>
              <a:buSzPts val="1700"/>
              <a:buFont typeface="Helvetica Neue"/>
              <a:buChar char="●"/>
            </a:pPr>
            <a:r>
              <a:rPr lang="en-US" sz="1700">
                <a:solidFill>
                  <a:srgbClr val="000000"/>
                </a:solidFill>
                <a:latin typeface="Courier New"/>
                <a:ea typeface="Courier New"/>
                <a:cs typeface="Courier New"/>
                <a:sym typeface="Courier New"/>
              </a:rPr>
              <a:t>lifecycle</a:t>
            </a:r>
            <a:r>
              <a:rPr lang="en-US" sz="1700">
                <a:solidFill>
                  <a:srgbClr val="000000"/>
                </a:solidFill>
                <a:latin typeface="Helvetica Neue"/>
                <a:ea typeface="Helvetica Neue"/>
                <a:cs typeface="Helvetica Neue"/>
                <a:sym typeface="Helvetica Neue"/>
              </a:rPr>
              <a:t> controls how resources are modified when configuration changes</a:t>
            </a:r>
            <a:endParaRPr sz="1700">
              <a:solidFill>
                <a:srgbClr val="000000"/>
              </a:solidFill>
              <a:latin typeface="Helvetica Neue"/>
              <a:ea typeface="Helvetica Neue"/>
              <a:cs typeface="Helvetica Neue"/>
              <a:sym typeface="Helvetica Neue"/>
            </a:endParaRPr>
          </a:p>
          <a:p>
            <a:pPr marL="342900" lvl="0" indent="-273050" algn="l" rtl="0">
              <a:spcBef>
                <a:spcPts val="0"/>
              </a:spcBef>
              <a:spcAft>
                <a:spcPts val="0"/>
              </a:spcAft>
              <a:buClr>
                <a:srgbClr val="000000"/>
              </a:buClr>
              <a:buSzPts val="1700"/>
              <a:buFont typeface="Helvetica Neue"/>
              <a:buChar char="●"/>
            </a:pPr>
            <a:r>
              <a:rPr lang="en-US" sz="1700">
                <a:solidFill>
                  <a:srgbClr val="000000"/>
                </a:solidFill>
                <a:latin typeface="Courier New"/>
                <a:ea typeface="Courier New"/>
                <a:cs typeface="Courier New"/>
                <a:sym typeface="Courier New"/>
              </a:rPr>
              <a:t>for_each</a:t>
            </a:r>
            <a:r>
              <a:rPr lang="en-US" sz="1700">
                <a:solidFill>
                  <a:srgbClr val="000000"/>
                </a:solidFill>
                <a:latin typeface="Helvetica Neue"/>
                <a:ea typeface="Helvetica Neue"/>
                <a:cs typeface="Helvetica Neue"/>
                <a:sym typeface="Helvetica Neue"/>
              </a:rPr>
              <a:t> is like count except it iterates over a set (unordered list) or map, has </a:t>
            </a:r>
            <a:r>
              <a:rPr lang="en-US" sz="1700">
                <a:solidFill>
                  <a:srgbClr val="000000"/>
                </a:solidFill>
                <a:latin typeface="Courier New"/>
                <a:ea typeface="Courier New"/>
                <a:cs typeface="Courier New"/>
                <a:sym typeface="Courier New"/>
              </a:rPr>
              <a:t>each.key</a:t>
            </a:r>
            <a:r>
              <a:rPr lang="en-US" sz="1700">
                <a:solidFill>
                  <a:srgbClr val="000000"/>
                </a:solidFill>
                <a:latin typeface="Helvetica Neue"/>
                <a:ea typeface="Helvetica Neue"/>
                <a:cs typeface="Helvetica Neue"/>
                <a:sym typeface="Helvetica Neue"/>
              </a:rPr>
              <a:t>, </a:t>
            </a:r>
            <a:r>
              <a:rPr lang="en-US" sz="1700">
                <a:solidFill>
                  <a:srgbClr val="000000"/>
                </a:solidFill>
                <a:latin typeface="Courier New"/>
                <a:ea typeface="Courier New"/>
                <a:cs typeface="Courier New"/>
                <a:sym typeface="Courier New"/>
              </a:rPr>
              <a:t>each.value</a:t>
            </a:r>
            <a:r>
              <a:rPr lang="en-US" sz="1700">
                <a:solidFill>
                  <a:srgbClr val="000000"/>
                </a:solidFill>
                <a:latin typeface="Helvetica Neue"/>
                <a:ea typeface="Helvetica Neue"/>
                <a:cs typeface="Helvetica Neue"/>
                <a:sym typeface="Helvetica Neue"/>
              </a:rPr>
              <a:t> instead of </a:t>
            </a:r>
            <a:r>
              <a:rPr lang="en-US" sz="1700">
                <a:solidFill>
                  <a:srgbClr val="000000"/>
                </a:solidFill>
                <a:latin typeface="Courier New"/>
                <a:ea typeface="Courier New"/>
                <a:cs typeface="Courier New"/>
                <a:sym typeface="Courier New"/>
              </a:rPr>
              <a:t>count.index</a:t>
            </a:r>
            <a:r>
              <a:rPr lang="en-US" sz="1700">
                <a:solidFill>
                  <a:srgbClr val="000000"/>
                </a:solidFill>
                <a:latin typeface="Helvetica Neue"/>
                <a:ea typeface="Helvetica Neue"/>
                <a:cs typeface="Helvetica Neue"/>
                <a:sym typeface="Helvetica Neue"/>
              </a:rPr>
              <a:t> to refer to each index</a:t>
            </a:r>
            <a:endParaRPr sz="1700">
              <a:solidFill>
                <a:srgbClr val="000000"/>
              </a:solidFill>
              <a:latin typeface="Helvetica Neue"/>
              <a:ea typeface="Helvetica Neue"/>
              <a:cs typeface="Helvetica Neue"/>
              <a:sym typeface="Helvetica Neue"/>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11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Terraform Meta-arguments</a:t>
            </a:r>
            <a:endParaRPr sz="2300" b="1">
              <a:latin typeface="Helvetica Neue"/>
              <a:ea typeface="Helvetica Neue"/>
              <a:cs typeface="Helvetica Neue"/>
              <a:sym typeface="Helvetica Neue"/>
            </a:endParaRPr>
          </a:p>
        </p:txBody>
      </p:sp>
      <p:sp>
        <p:nvSpPr>
          <p:cNvPr id="843" name="Google Shape;843;p11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104</a:t>
            </a:fld>
            <a:endParaRPr/>
          </a:p>
        </p:txBody>
      </p:sp>
      <p:sp>
        <p:nvSpPr>
          <p:cNvPr id="844" name="Google Shape;844;p119"/>
          <p:cNvSpPr txBox="1"/>
          <p:nvPr/>
        </p:nvSpPr>
        <p:spPr>
          <a:xfrm>
            <a:off x="556050" y="984656"/>
            <a:ext cx="8143800" cy="552300"/>
          </a:xfrm>
          <a:prstGeom prst="rect">
            <a:avLst/>
          </a:prstGeom>
          <a:noFill/>
          <a:ln>
            <a:noFill/>
          </a:ln>
        </p:spPr>
        <p:txBody>
          <a:bodyPr spcFirstLastPara="1" wrap="square" lIns="68575" tIns="68575" rIns="68575" bIns="68575" anchor="t" anchorCtr="0">
            <a:noAutofit/>
          </a:bodyPr>
          <a:lstStyle/>
          <a:p>
            <a:pPr marL="342900" lvl="0" indent="-279400" algn="l" rtl="0">
              <a:spcBef>
                <a:spcPts val="0"/>
              </a:spcBef>
              <a:spcAft>
                <a:spcPts val="0"/>
              </a:spcAft>
              <a:buClr>
                <a:srgbClr val="000000"/>
              </a:buClr>
              <a:buSzPts val="1800"/>
              <a:buFont typeface="Helvetica Neue"/>
              <a:buChar char="●"/>
            </a:pPr>
            <a:r>
              <a:rPr lang="en-US" sz="1800">
                <a:latin typeface="Courier New"/>
                <a:ea typeface="Courier New"/>
                <a:cs typeface="Courier New"/>
                <a:sym typeface="Courier New"/>
              </a:rPr>
              <a:t>providers</a:t>
            </a:r>
            <a:r>
              <a:rPr lang="en-US" sz="1800">
                <a:latin typeface="Helvetica Neue"/>
                <a:ea typeface="Helvetica Neue"/>
                <a:cs typeface="Helvetica Neue"/>
                <a:sym typeface="Helvetica Neue"/>
              </a:rPr>
              <a:t> and </a:t>
            </a:r>
            <a:r>
              <a:rPr lang="en-US" sz="1800">
                <a:latin typeface="Courier New"/>
                <a:ea typeface="Courier New"/>
                <a:cs typeface="Courier New"/>
                <a:sym typeface="Courier New"/>
              </a:rPr>
              <a:t>provider</a:t>
            </a:r>
            <a:r>
              <a:rPr lang="en-US" sz="1800">
                <a:latin typeface="Helvetica Neue"/>
                <a:ea typeface="Helvetica Neue"/>
                <a:cs typeface="Helvetica Neue"/>
                <a:sym typeface="Helvetica Neue"/>
              </a:rPr>
              <a:t> are used when dealing with multiple providers in the same configuration</a:t>
            </a:r>
            <a:endParaRPr sz="1800">
              <a:solidFill>
                <a:srgbClr val="000000"/>
              </a:solidFill>
              <a:latin typeface="Helvetica Neue"/>
              <a:ea typeface="Helvetica Neue"/>
              <a:cs typeface="Helvetica Neue"/>
              <a:sym typeface="Helvetica Neue"/>
            </a:endParaRPr>
          </a:p>
        </p:txBody>
      </p:sp>
      <p:pic>
        <p:nvPicPr>
          <p:cNvPr id="845" name="Google Shape;845;p119"/>
          <p:cNvPicPr preferRelativeResize="0"/>
          <p:nvPr/>
        </p:nvPicPr>
        <p:blipFill>
          <a:blip r:embed="rId3">
            <a:alphaModFix/>
          </a:blip>
          <a:stretch>
            <a:fillRect/>
          </a:stretch>
        </p:blipFill>
        <p:spPr>
          <a:xfrm>
            <a:off x="1388588" y="1620338"/>
            <a:ext cx="2204967" cy="3319931"/>
          </a:xfrm>
          <a:prstGeom prst="rect">
            <a:avLst/>
          </a:prstGeom>
          <a:noFill/>
          <a:ln>
            <a:noFill/>
          </a:ln>
        </p:spPr>
      </p:pic>
      <p:pic>
        <p:nvPicPr>
          <p:cNvPr id="846" name="Google Shape;846;p119"/>
          <p:cNvPicPr preferRelativeResize="0"/>
          <p:nvPr/>
        </p:nvPicPr>
        <p:blipFill>
          <a:blip r:embed="rId4">
            <a:alphaModFix/>
          </a:blip>
          <a:stretch>
            <a:fillRect/>
          </a:stretch>
        </p:blipFill>
        <p:spPr>
          <a:xfrm>
            <a:off x="3707855" y="1620338"/>
            <a:ext cx="4084865" cy="337786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20"/>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Upgrading from v0.11 to v0.12</a:t>
            </a:r>
            <a:endParaRPr sz="2300" b="1">
              <a:latin typeface="Helvetica Neue"/>
              <a:ea typeface="Helvetica Neue"/>
              <a:cs typeface="Helvetica Neue"/>
              <a:sym typeface="Helvetica Neue"/>
            </a:endParaRPr>
          </a:p>
        </p:txBody>
      </p:sp>
      <p:sp>
        <p:nvSpPr>
          <p:cNvPr id="852" name="Google Shape;852;p120"/>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105</a:t>
            </a:fld>
            <a:endParaRPr/>
          </a:p>
        </p:txBody>
      </p:sp>
      <p:sp>
        <p:nvSpPr>
          <p:cNvPr id="853" name="Google Shape;853;p120"/>
          <p:cNvSpPr txBox="1"/>
          <p:nvPr/>
        </p:nvSpPr>
        <p:spPr>
          <a:xfrm>
            <a:off x="556050" y="984656"/>
            <a:ext cx="8143800" cy="552300"/>
          </a:xfrm>
          <a:prstGeom prst="rect">
            <a:avLst/>
          </a:prstGeom>
          <a:noFill/>
          <a:ln>
            <a:noFill/>
          </a:ln>
        </p:spPr>
        <p:txBody>
          <a:bodyPr spcFirstLastPara="1" wrap="square" lIns="68575" tIns="68575" rIns="68575" bIns="68575" anchor="t" anchorCtr="0">
            <a:noAutofit/>
          </a:bodyPr>
          <a:lstStyle/>
          <a:p>
            <a:pPr marL="342900" lvl="0" indent="-279400" algn="l" rtl="0">
              <a:spcBef>
                <a:spcPts val="0"/>
              </a:spcBef>
              <a:spcAft>
                <a:spcPts val="0"/>
              </a:spcAft>
              <a:buClr>
                <a:srgbClr val="000000"/>
              </a:buClr>
              <a:buSzPts val="1800"/>
              <a:buFont typeface="Helvetica Neue"/>
              <a:buChar char="●"/>
            </a:pPr>
            <a:r>
              <a:rPr lang="en-US" sz="1800">
                <a:latin typeface="Helvetica Neue"/>
                <a:ea typeface="Helvetica Neue"/>
                <a:cs typeface="Helvetica Neue"/>
                <a:sym typeface="Helvetica Neue"/>
              </a:rPr>
              <a:t>Full details at: </a:t>
            </a:r>
            <a:r>
              <a:rPr lang="en-US" sz="1800" u="sng">
                <a:solidFill>
                  <a:srgbClr val="0563C1"/>
                </a:solidFill>
                <a:latin typeface="Helvetica Neue"/>
                <a:ea typeface="Helvetica Neue"/>
                <a:cs typeface="Helvetica Neue"/>
                <a:sym typeface="Helvetica Neue"/>
                <a:hlinkClick r:id="rId3"/>
              </a:rPr>
              <a:t>https://www.terraform.io/upgrade-guides/0-12.html</a:t>
            </a:r>
            <a:endParaRPr sz="1800">
              <a:solidFill>
                <a:srgbClr val="000000"/>
              </a:solidFill>
              <a:latin typeface="Helvetica Neue"/>
              <a:ea typeface="Helvetica Neue"/>
              <a:cs typeface="Helvetica Neue"/>
              <a:sym typeface="Helvetica Neue"/>
            </a:endParaRPr>
          </a:p>
          <a:p>
            <a:pPr marL="342900" lvl="0" indent="-2794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Upgrade to v0.11.14 first and run </a:t>
            </a:r>
            <a:r>
              <a:rPr lang="en-US" sz="1800">
                <a:solidFill>
                  <a:srgbClr val="000000"/>
                </a:solidFill>
                <a:latin typeface="Courier New"/>
                <a:ea typeface="Courier New"/>
                <a:cs typeface="Courier New"/>
                <a:sym typeface="Courier New"/>
              </a:rPr>
              <a:t>terraform init</a:t>
            </a:r>
            <a:r>
              <a:rPr lang="en-US" sz="1800">
                <a:solidFill>
                  <a:srgbClr val="000000"/>
                </a:solidFill>
                <a:latin typeface="Helvetica Neue"/>
                <a:ea typeface="Helvetica Neue"/>
                <a:cs typeface="Helvetica Neue"/>
                <a:sym typeface="Helvetica Neue"/>
              </a:rPr>
              <a:t>, </a:t>
            </a:r>
            <a:r>
              <a:rPr lang="en-US" sz="1800">
                <a:solidFill>
                  <a:srgbClr val="000000"/>
                </a:solidFill>
                <a:latin typeface="Courier New"/>
                <a:ea typeface="Courier New"/>
                <a:cs typeface="Courier New"/>
                <a:sym typeface="Courier New"/>
              </a:rPr>
              <a:t>terraform apply</a:t>
            </a:r>
            <a:r>
              <a:rPr lang="en-US" sz="1800">
                <a:solidFill>
                  <a:srgbClr val="000000"/>
                </a:solidFill>
                <a:latin typeface="Helvetica Neue"/>
                <a:ea typeface="Helvetica Neue"/>
                <a:cs typeface="Helvetica Neue"/>
                <a:sym typeface="Helvetica Neue"/>
              </a:rPr>
              <a:t>, and </a:t>
            </a:r>
            <a:r>
              <a:rPr lang="en-US" sz="1800">
                <a:solidFill>
                  <a:srgbClr val="000000"/>
                </a:solidFill>
                <a:latin typeface="Courier New"/>
                <a:ea typeface="Courier New"/>
                <a:cs typeface="Courier New"/>
                <a:sym typeface="Courier New"/>
              </a:rPr>
              <a:t>terraform 0.12checklist</a:t>
            </a:r>
            <a:r>
              <a:rPr lang="en-US" sz="1800">
                <a:solidFill>
                  <a:srgbClr val="000000"/>
                </a:solidFill>
                <a:latin typeface="Helvetica Neue"/>
                <a:ea typeface="Helvetica Neue"/>
                <a:cs typeface="Helvetica Neue"/>
                <a:sym typeface="Helvetica Neue"/>
              </a:rPr>
              <a:t> (this command makes suggestions for things to change before running automated upgrade command)</a:t>
            </a:r>
            <a:endParaRPr sz="1800">
              <a:solidFill>
                <a:srgbClr val="000000"/>
              </a:solidFill>
              <a:latin typeface="Helvetica Neue"/>
              <a:ea typeface="Helvetica Neue"/>
              <a:cs typeface="Helvetica Neue"/>
              <a:sym typeface="Helvetica Neue"/>
            </a:endParaRPr>
          </a:p>
          <a:p>
            <a:pPr marL="342900" lvl="0" indent="-2794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If the output of </a:t>
            </a:r>
            <a:r>
              <a:rPr lang="en-US" sz="1800">
                <a:solidFill>
                  <a:srgbClr val="000000"/>
                </a:solidFill>
                <a:latin typeface="Courier New"/>
                <a:ea typeface="Courier New"/>
                <a:cs typeface="Courier New"/>
                <a:sym typeface="Courier New"/>
              </a:rPr>
              <a:t>terraform 0.12checklist</a:t>
            </a:r>
            <a:r>
              <a:rPr lang="en-US" sz="1800">
                <a:solidFill>
                  <a:srgbClr val="000000"/>
                </a:solidFill>
                <a:latin typeface="Helvetica Neue"/>
                <a:ea typeface="Helvetica Neue"/>
                <a:cs typeface="Helvetica Neue"/>
                <a:sym typeface="Helvetica Neue"/>
              </a:rPr>
              <a:t> suggests some updates, complete them and rerun it and verify no other tasks are suggested</a:t>
            </a:r>
            <a:endParaRPr sz="1800">
              <a:solidFill>
                <a:srgbClr val="000000"/>
              </a:solidFill>
              <a:latin typeface="Helvetica Neue"/>
              <a:ea typeface="Helvetica Neue"/>
              <a:cs typeface="Helvetica Neue"/>
              <a:sym typeface="Helvetica Neue"/>
            </a:endParaRPr>
          </a:p>
          <a:p>
            <a:pPr marL="342900" lvl="0" indent="-2794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Then run the automated </a:t>
            </a:r>
            <a:r>
              <a:rPr lang="en-US" sz="1800">
                <a:solidFill>
                  <a:srgbClr val="000000"/>
                </a:solidFill>
                <a:latin typeface="Courier New"/>
                <a:ea typeface="Courier New"/>
                <a:cs typeface="Courier New"/>
                <a:sym typeface="Courier New"/>
              </a:rPr>
              <a:t>terraform 0.12upgrade</a:t>
            </a:r>
            <a:r>
              <a:rPr lang="en-US" sz="1800">
                <a:solidFill>
                  <a:srgbClr val="000000"/>
                </a:solidFill>
                <a:latin typeface="Helvetica Neue"/>
                <a:ea typeface="Helvetica Neue"/>
                <a:cs typeface="Helvetica Neue"/>
                <a:sym typeface="Helvetica Neue"/>
              </a:rPr>
              <a:t> command, then check automatically updated files for </a:t>
            </a:r>
            <a:r>
              <a:rPr lang="en-US" sz="1800">
                <a:solidFill>
                  <a:srgbClr val="000000"/>
                </a:solidFill>
                <a:latin typeface="Courier New"/>
                <a:ea typeface="Courier New"/>
                <a:cs typeface="Courier New"/>
                <a:sym typeface="Courier New"/>
              </a:rPr>
              <a:t>TF-UPGRADE-TODO </a:t>
            </a:r>
            <a:r>
              <a:rPr lang="en-US" sz="1800">
                <a:solidFill>
                  <a:srgbClr val="000000"/>
                </a:solidFill>
                <a:latin typeface="Helvetica Neue"/>
                <a:ea typeface="Helvetica Neue"/>
                <a:cs typeface="Helvetica Neue"/>
                <a:sym typeface="Helvetica Neue"/>
              </a:rPr>
              <a:t>markers/comments and make </a:t>
            </a:r>
            <a:r>
              <a:rPr lang="en-US" sz="1800">
                <a:latin typeface="Helvetica Neue"/>
                <a:ea typeface="Helvetica Neue"/>
                <a:cs typeface="Helvetica Neue"/>
                <a:sym typeface="Helvetica Neue"/>
              </a:rPr>
              <a:t>required</a:t>
            </a:r>
            <a:r>
              <a:rPr lang="en-US" sz="1800">
                <a:solidFill>
                  <a:srgbClr val="000000"/>
                </a:solidFill>
                <a:latin typeface="Helvetica Neue"/>
                <a:ea typeface="Helvetica Neue"/>
                <a:cs typeface="Helvetica Neue"/>
                <a:sym typeface="Helvetica Neue"/>
              </a:rPr>
              <a:t> changes</a:t>
            </a:r>
            <a:endParaRPr sz="1800">
              <a:solidFill>
                <a:srgbClr val="000000"/>
              </a:solidFill>
              <a:latin typeface="Helvetica Neue"/>
              <a:ea typeface="Helvetica Neue"/>
              <a:cs typeface="Helvetica Neue"/>
              <a:sym typeface="Helvetica Neue"/>
            </a:endParaRPr>
          </a:p>
          <a:p>
            <a:pPr marL="342900" lvl="0" indent="-2794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Rerun </a:t>
            </a:r>
            <a:r>
              <a:rPr lang="en-US" sz="1800">
                <a:solidFill>
                  <a:srgbClr val="000000"/>
                </a:solidFill>
                <a:latin typeface="Courier New"/>
                <a:ea typeface="Courier New"/>
                <a:cs typeface="Courier New"/>
                <a:sym typeface="Courier New"/>
              </a:rPr>
              <a:t>terraform plan</a:t>
            </a:r>
            <a:r>
              <a:rPr lang="en-US" sz="1800">
                <a:solidFill>
                  <a:srgbClr val="000000"/>
                </a:solidFill>
                <a:latin typeface="Helvetica Neue"/>
                <a:ea typeface="Helvetica Neue"/>
                <a:cs typeface="Helvetica Neue"/>
                <a:sym typeface="Helvetica Neue"/>
              </a:rPr>
              <a:t> and verify no changes are required</a:t>
            </a:r>
            <a:endParaRPr sz="1800">
              <a:solidFill>
                <a:srgbClr val="000000"/>
              </a:solidFill>
              <a:latin typeface="Helvetica Neue"/>
              <a:ea typeface="Helvetica Neue"/>
              <a:cs typeface="Helvetica Neue"/>
              <a:sym typeface="Helvetica Neue"/>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2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Backends</a:t>
            </a:r>
            <a:endParaRPr b="1">
              <a:latin typeface="Helvetica Neue"/>
              <a:ea typeface="Helvetica Neue"/>
              <a:cs typeface="Helvetica Neue"/>
              <a:sym typeface="Helvetica Neue"/>
            </a:endParaRPr>
          </a:p>
        </p:txBody>
      </p:sp>
      <p:sp>
        <p:nvSpPr>
          <p:cNvPr id="859" name="Google Shape;859;p121"/>
          <p:cNvSpPr txBox="1">
            <a:spLocks noGrp="1"/>
          </p:cNvSpPr>
          <p:nvPr>
            <p:ph type="body" idx="1"/>
          </p:nvPr>
        </p:nvSpPr>
        <p:spPr>
          <a:xfrm>
            <a:off x="630000" y="1271484"/>
            <a:ext cx="7884000" cy="32388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a:solidFill>
                  <a:srgbClr val="000000"/>
                </a:solidFill>
              </a:rPr>
              <a:t>Backends are the concept that terraform uses to store state</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Defaults to local tfstate file.</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Others available:</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S3</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HTTP</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Consul</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Artifactory</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Etcd</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Terraform Enterprise</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etc...</a:t>
            </a:r>
            <a:endParaRPr>
              <a:solidFill>
                <a:srgbClr val="000000"/>
              </a:solidFill>
            </a:endParaRPr>
          </a:p>
        </p:txBody>
      </p:sp>
      <p:sp>
        <p:nvSpPr>
          <p:cNvPr id="860" name="Google Shape;860;p12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22"/>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Backends: S3</a:t>
            </a:r>
            <a:endParaRPr b="1">
              <a:latin typeface="Helvetica Neue"/>
              <a:ea typeface="Helvetica Neue"/>
              <a:cs typeface="Helvetica Neue"/>
              <a:sym typeface="Helvetica Neue"/>
            </a:endParaRPr>
          </a:p>
        </p:txBody>
      </p:sp>
      <p:sp>
        <p:nvSpPr>
          <p:cNvPr id="866" name="Google Shape;866;p122"/>
          <p:cNvSpPr txBox="1">
            <a:spLocks noGrp="1"/>
          </p:cNvSpPr>
          <p:nvPr>
            <p:ph type="body" idx="1"/>
          </p:nvPr>
        </p:nvSpPr>
        <p:spPr>
          <a:xfrm>
            <a:off x="630000" y="1314375"/>
            <a:ext cx="7884000" cy="2879700"/>
          </a:xfrm>
          <a:prstGeom prst="rect">
            <a:avLst/>
          </a:prstGeom>
          <a:noFill/>
          <a:ln>
            <a:noFill/>
          </a:ln>
        </p:spPr>
        <p:txBody>
          <a:bodyPr spcFirstLastPara="1" wrap="square" lIns="0" tIns="35100" rIns="68575" bIns="34275" anchor="t" anchorCtr="0">
            <a:noAutofit/>
          </a:bodyPr>
          <a:lstStyle/>
          <a:p>
            <a:pPr marL="0" marR="0" lvl="0" indent="0" algn="l" rtl="0">
              <a:lnSpc>
                <a:spcPct val="115000"/>
              </a:lnSpc>
              <a:spcBef>
                <a:spcPts val="0"/>
              </a:spcBef>
              <a:spcAft>
                <a:spcPts val="0"/>
              </a:spcAft>
              <a:buNone/>
            </a:pPr>
            <a:r>
              <a:rPr lang="en-US">
                <a:solidFill>
                  <a:srgbClr val="000000"/>
                </a:solidFill>
              </a:rPr>
              <a:t>Because this course is about Terraform with AWS specifically, let’s talk about the S3 state backend:</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Uses a bucket and path to an object (the state file) in the bucket for a central place to store state</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Supports locking using an AWS Dynamo DB table</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See </a:t>
            </a:r>
            <a:r>
              <a:rPr lang="en-US" u="sng">
                <a:solidFill>
                  <a:schemeClr val="hlink"/>
                </a:solidFill>
                <a:hlinkClick r:id="rId3"/>
              </a:rPr>
              <a:t>https://www.terraform.io/docs/backends/types/s3.html</a:t>
            </a:r>
            <a:r>
              <a:rPr lang="en-US">
                <a:solidFill>
                  <a:srgbClr val="000000"/>
                </a:solidFill>
              </a:rPr>
              <a:t> for more info</a:t>
            </a:r>
            <a:endParaRPr>
              <a:solidFill>
                <a:srgbClr val="000000"/>
              </a:solidFill>
            </a:endParaRPr>
          </a:p>
        </p:txBody>
      </p:sp>
      <p:sp>
        <p:nvSpPr>
          <p:cNvPr id="867" name="Google Shape;867;p122"/>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2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Exercise 10: S3 Backends</a:t>
            </a:r>
            <a:endParaRPr sz="2300" b="1">
              <a:latin typeface="Helvetica Neue"/>
              <a:ea typeface="Helvetica Neue"/>
              <a:cs typeface="Helvetica Neue"/>
              <a:sym typeface="Helvetica Neue"/>
            </a:endParaRPr>
          </a:p>
        </p:txBody>
      </p:sp>
      <p:sp>
        <p:nvSpPr>
          <p:cNvPr id="873" name="Google Shape;873;p123"/>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10</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874" name="Google Shape;874;p12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2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Exercise 11: Running an Application in AWS</a:t>
            </a:r>
            <a:endParaRPr sz="2300" b="1">
              <a:latin typeface="Helvetica Neue"/>
              <a:ea typeface="Helvetica Neue"/>
              <a:cs typeface="Helvetica Neue"/>
              <a:sym typeface="Helvetica Neue"/>
            </a:endParaRPr>
          </a:p>
        </p:txBody>
      </p:sp>
      <p:sp>
        <p:nvSpPr>
          <p:cNvPr id="880" name="Google Shape;880;p124"/>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11</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881" name="Google Shape;881;p12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Experiments</a:t>
            </a:r>
            <a:endParaRPr b="1">
              <a:latin typeface="Helvetica Neue"/>
              <a:ea typeface="Helvetica Neue"/>
              <a:cs typeface="Helvetica Neue"/>
              <a:sym typeface="Helvetica Neue"/>
            </a:endParaRPr>
          </a:p>
        </p:txBody>
      </p:sp>
      <p:sp>
        <p:nvSpPr>
          <p:cNvPr id="159" name="Google Shape;159;p26"/>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SzPts val="2000"/>
              <a:buChar char="●"/>
            </a:pPr>
            <a:r>
              <a:rPr lang="en-US" sz="2000" dirty="0"/>
              <a:t>An extension of exercises</a:t>
            </a:r>
            <a:endParaRPr sz="2000" dirty="0"/>
          </a:p>
          <a:p>
            <a:pPr marL="685800" lvl="1" indent="-292100" algn="l" rtl="0">
              <a:lnSpc>
                <a:spcPct val="115000"/>
              </a:lnSpc>
              <a:spcBef>
                <a:spcPts val="0"/>
              </a:spcBef>
              <a:spcAft>
                <a:spcPts val="0"/>
              </a:spcAft>
              <a:buSzPts val="2000"/>
              <a:buChar char="○"/>
            </a:pPr>
            <a:r>
              <a:rPr lang="en-US" sz="2000" dirty="0"/>
              <a:t>We can take a closer look together as to how this applies to real scenarios in your current work</a:t>
            </a:r>
            <a:endParaRPr sz="2000" dirty="0"/>
          </a:p>
          <a:p>
            <a:pPr marL="342900" lvl="0" indent="-292100" algn="l" rtl="0">
              <a:lnSpc>
                <a:spcPct val="115000"/>
              </a:lnSpc>
              <a:spcBef>
                <a:spcPts val="0"/>
              </a:spcBef>
              <a:spcAft>
                <a:spcPts val="0"/>
              </a:spcAft>
              <a:buSzPts val="2000"/>
              <a:buChar char="●"/>
            </a:pPr>
            <a:r>
              <a:rPr lang="en-US" sz="2000" dirty="0"/>
              <a:t>Choose your own adventure or I can give some ideas to explore</a:t>
            </a:r>
            <a:endParaRPr sz="2000" dirty="0"/>
          </a:p>
          <a:p>
            <a:pPr marL="342900" lvl="0" indent="-292100" algn="l" rtl="0">
              <a:lnSpc>
                <a:spcPct val="115000"/>
              </a:lnSpc>
              <a:spcBef>
                <a:spcPts val="0"/>
              </a:spcBef>
              <a:spcAft>
                <a:spcPts val="0"/>
              </a:spcAft>
              <a:buSzPts val="2000"/>
              <a:buChar char="●"/>
            </a:pPr>
            <a:r>
              <a:rPr lang="en-US" sz="2000" dirty="0"/>
              <a:t>Uncovering Terraform “gotchas” and limitations</a:t>
            </a:r>
            <a:endParaRPr sz="2000" dirty="0"/>
          </a:p>
          <a:p>
            <a:pPr marL="342900" lvl="0" indent="-292100" algn="l" rtl="0">
              <a:lnSpc>
                <a:spcPct val="115000"/>
              </a:lnSpc>
              <a:spcBef>
                <a:spcPts val="0"/>
              </a:spcBef>
              <a:spcAft>
                <a:spcPts val="0"/>
              </a:spcAft>
              <a:buSzPts val="2000"/>
              <a:buChar char="●"/>
            </a:pPr>
            <a:r>
              <a:rPr lang="en-US" sz="2000" dirty="0"/>
              <a:t>Anything spark ideas for you along the way that you’d like to see in action?</a:t>
            </a:r>
            <a:endParaRPr sz="2000" dirty="0"/>
          </a:p>
          <a:p>
            <a:pPr marL="342900" lvl="0" indent="-292100" algn="l" rtl="0">
              <a:lnSpc>
                <a:spcPct val="115000"/>
              </a:lnSpc>
              <a:spcBef>
                <a:spcPts val="0"/>
              </a:spcBef>
              <a:spcAft>
                <a:spcPts val="0"/>
              </a:spcAft>
              <a:buSzPts val="2000"/>
              <a:buChar char="●"/>
            </a:pPr>
            <a:r>
              <a:rPr lang="en-US" sz="2000" dirty="0"/>
              <a:t>How can I help you get what you need to out of this course?</a:t>
            </a:r>
            <a:endParaRPr sz="2000" dirty="0"/>
          </a:p>
          <a:p>
            <a:pPr marL="177800" lvl="0" indent="-63500" algn="l" rtl="0">
              <a:lnSpc>
                <a:spcPct val="90000"/>
              </a:lnSpc>
              <a:spcBef>
                <a:spcPts val="0"/>
              </a:spcBef>
              <a:spcAft>
                <a:spcPts val="0"/>
              </a:spcAft>
              <a:buClr>
                <a:srgbClr val="3F3F3F"/>
              </a:buClr>
              <a:buSzPts val="1800"/>
              <a:buFont typeface="Helvetica Neue Light"/>
              <a:buNone/>
            </a:pPr>
            <a:endParaRPr sz="2000" dirty="0"/>
          </a:p>
          <a:p>
            <a:pPr marL="177800" lvl="0" indent="-63500" algn="l" rtl="0">
              <a:lnSpc>
                <a:spcPct val="90000"/>
              </a:lnSpc>
              <a:spcBef>
                <a:spcPts val="0"/>
              </a:spcBef>
              <a:spcAft>
                <a:spcPts val="0"/>
              </a:spcAft>
              <a:buClr>
                <a:srgbClr val="3F3F3F"/>
              </a:buClr>
              <a:buSzPts val="1800"/>
              <a:buFont typeface="Helvetica Neue Light"/>
              <a:buNone/>
            </a:pPr>
            <a:endParaRPr sz="2000" dirty="0"/>
          </a:p>
          <a:p>
            <a:pPr marL="177800" lvl="0" indent="-63500" algn="l" rtl="0">
              <a:lnSpc>
                <a:spcPct val="90000"/>
              </a:lnSpc>
              <a:spcBef>
                <a:spcPts val="0"/>
              </a:spcBef>
              <a:spcAft>
                <a:spcPts val="0"/>
              </a:spcAft>
              <a:buClr>
                <a:srgbClr val="3F3F3F"/>
              </a:buClr>
              <a:buSzPts val="1800"/>
              <a:buFont typeface="Helvetica Neue Light"/>
              <a:buNone/>
            </a:pPr>
            <a:endParaRPr sz="2000" dirty="0"/>
          </a:p>
          <a:p>
            <a:pPr marL="177800" lvl="0" indent="-63500" algn="l" rtl="0">
              <a:lnSpc>
                <a:spcPct val="90000"/>
              </a:lnSpc>
              <a:spcBef>
                <a:spcPts val="0"/>
              </a:spcBef>
              <a:spcAft>
                <a:spcPts val="0"/>
              </a:spcAft>
              <a:buClr>
                <a:srgbClr val="3F3F3F"/>
              </a:buClr>
              <a:buSzPts val="1800"/>
              <a:buFont typeface="Helvetica Neue Light"/>
              <a:buNone/>
            </a:pPr>
            <a:endParaRPr sz="2000" dirty="0"/>
          </a:p>
        </p:txBody>
      </p:sp>
      <p:sp>
        <p:nvSpPr>
          <p:cNvPr id="160" name="Google Shape;160;p26"/>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2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Experimentation Time</a:t>
            </a:r>
            <a:endParaRPr b="1">
              <a:latin typeface="Helvetica Neue"/>
              <a:ea typeface="Helvetica Neue"/>
              <a:cs typeface="Helvetica Neue"/>
              <a:sym typeface="Helvetica Neue"/>
            </a:endParaRPr>
          </a:p>
        </p:txBody>
      </p:sp>
      <p:sp>
        <p:nvSpPr>
          <p:cNvPr id="887" name="Google Shape;887;p125"/>
          <p:cNvSpPr txBox="1">
            <a:spLocks noGrp="1"/>
          </p:cNvSpPr>
          <p:nvPr>
            <p:ph type="body" idx="1"/>
          </p:nvPr>
        </p:nvSpPr>
        <p:spPr>
          <a:xfrm>
            <a:off x="626625" y="1133306"/>
            <a:ext cx="7884000" cy="34878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chemeClr val="dk1"/>
              </a:buClr>
              <a:buSzPts val="1800"/>
              <a:buChar char="●"/>
            </a:pPr>
            <a:r>
              <a:rPr lang="en-US">
                <a:solidFill>
                  <a:srgbClr val="000000"/>
                </a:solidFill>
              </a:rPr>
              <a:t>Let’s discuss some idea for experiments</a:t>
            </a:r>
            <a:endParaRPr>
              <a:solidFill>
                <a:srgbClr val="000000"/>
              </a:solidFill>
            </a:endParaRPr>
          </a:p>
          <a:p>
            <a:pPr marL="685800" marR="0" lvl="1" indent="-279400" algn="l" rtl="0">
              <a:lnSpc>
                <a:spcPct val="115000"/>
              </a:lnSpc>
              <a:spcBef>
                <a:spcPts val="0"/>
              </a:spcBef>
              <a:spcAft>
                <a:spcPts val="0"/>
              </a:spcAft>
              <a:buClr>
                <a:schemeClr val="dk1"/>
              </a:buClr>
              <a:buSzPts val="1800"/>
              <a:buChar char="○"/>
            </a:pPr>
            <a:r>
              <a:rPr lang="en-US" sz="1800">
                <a:solidFill>
                  <a:srgbClr val="000000"/>
                </a:solidFill>
              </a:rPr>
              <a:t>You should be just about armed with all the knowledge you need to explore any part of Terraform you like, groups encouraged!</a:t>
            </a:r>
            <a:endParaRPr sz="1800">
              <a:solidFill>
                <a:srgbClr val="000000"/>
              </a:solidFill>
            </a:endParaRPr>
          </a:p>
          <a:p>
            <a:pPr marL="685800" marR="0" lvl="1" indent="-279400" algn="l" rtl="0">
              <a:lnSpc>
                <a:spcPct val="115000"/>
              </a:lnSpc>
              <a:spcBef>
                <a:spcPts val="0"/>
              </a:spcBef>
              <a:spcAft>
                <a:spcPts val="0"/>
              </a:spcAft>
              <a:buClr>
                <a:schemeClr val="dk1"/>
              </a:buClr>
              <a:buSzPts val="1800"/>
              <a:buChar char="○"/>
            </a:pPr>
            <a:r>
              <a:rPr lang="en-US" sz="1800">
                <a:solidFill>
                  <a:srgbClr val="000000"/>
                </a:solidFill>
              </a:rPr>
              <a:t>What would be most useful to your actual work?</a:t>
            </a:r>
            <a:endParaRPr sz="1800">
              <a:solidFill>
                <a:srgbClr val="000000"/>
              </a:solidFill>
            </a:endParaRPr>
          </a:p>
          <a:p>
            <a:pPr marL="0" marR="0" lvl="0" indent="0" algn="l" rtl="0">
              <a:lnSpc>
                <a:spcPct val="115000"/>
              </a:lnSpc>
              <a:spcBef>
                <a:spcPts val="0"/>
              </a:spcBef>
              <a:spcAft>
                <a:spcPts val="0"/>
              </a:spcAft>
              <a:buNone/>
            </a:pPr>
            <a:endParaRPr>
              <a:solidFill>
                <a:srgbClr val="000000"/>
              </a:solidFill>
            </a:endParaRPr>
          </a:p>
          <a:p>
            <a:pPr marL="0" lvl="0" indent="0" algn="l" rtl="0">
              <a:lnSpc>
                <a:spcPct val="115000"/>
              </a:lnSpc>
              <a:spcBef>
                <a:spcPts val="0"/>
              </a:spcBef>
              <a:spcAft>
                <a:spcPts val="0"/>
              </a:spcAft>
              <a:buNone/>
            </a:pPr>
            <a:endParaRPr>
              <a:solidFill>
                <a:schemeClr val="dk1"/>
              </a:solidFill>
            </a:endParaRPr>
          </a:p>
        </p:txBody>
      </p:sp>
      <p:sp>
        <p:nvSpPr>
          <p:cNvPr id="888" name="Google Shape;888;p12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2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Experimentation Time–Some Ideas</a:t>
            </a:r>
            <a:endParaRPr b="1">
              <a:latin typeface="Helvetica Neue"/>
              <a:ea typeface="Helvetica Neue"/>
              <a:cs typeface="Helvetica Neue"/>
              <a:sym typeface="Helvetica Neue"/>
            </a:endParaRPr>
          </a:p>
        </p:txBody>
      </p:sp>
      <p:sp>
        <p:nvSpPr>
          <p:cNvPr id="894" name="Google Shape;894;p126"/>
          <p:cNvSpPr txBox="1">
            <a:spLocks noGrp="1"/>
          </p:cNvSpPr>
          <p:nvPr>
            <p:ph type="body" idx="1"/>
          </p:nvPr>
        </p:nvSpPr>
        <p:spPr>
          <a:xfrm>
            <a:off x="626625" y="1133306"/>
            <a:ext cx="7884000" cy="34878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sz="1800">
                <a:solidFill>
                  <a:srgbClr val="000000"/>
                </a:solidFill>
              </a:rPr>
              <a:t>How could you use Terraform from a server that has no internet access?</a:t>
            </a:r>
            <a:endParaRPr sz="1800">
              <a:solidFill>
                <a:srgbClr val="000000"/>
              </a:solidFill>
            </a:endParaRPr>
          </a:p>
          <a:p>
            <a:pPr marL="342900" marR="0" lvl="1" indent="-279400" algn="l" rtl="0">
              <a:lnSpc>
                <a:spcPct val="115000"/>
              </a:lnSpc>
              <a:spcBef>
                <a:spcPts val="0"/>
              </a:spcBef>
              <a:spcAft>
                <a:spcPts val="0"/>
              </a:spcAft>
              <a:buClr>
                <a:srgbClr val="000000"/>
              </a:buClr>
              <a:buSzPts val="1800"/>
              <a:buChar char="○"/>
            </a:pPr>
            <a:r>
              <a:rPr lang="en-US" sz="1800" b="1">
                <a:solidFill>
                  <a:srgbClr val="000000"/>
                </a:solidFill>
                <a:latin typeface="Consolas"/>
                <a:ea typeface="Consolas"/>
                <a:cs typeface="Consolas"/>
                <a:sym typeface="Consolas"/>
              </a:rPr>
              <a:t>terraform import</a:t>
            </a:r>
            <a:r>
              <a:rPr lang="en-US" sz="1800">
                <a:solidFill>
                  <a:srgbClr val="000000"/>
                </a:solidFill>
                <a:latin typeface="Consolas"/>
                <a:ea typeface="Consolas"/>
                <a:cs typeface="Consolas"/>
                <a:sym typeface="Consolas"/>
              </a:rPr>
              <a:t>, </a:t>
            </a:r>
            <a:r>
              <a:rPr lang="en-US" sz="1800" b="1">
                <a:solidFill>
                  <a:srgbClr val="000000"/>
                </a:solidFill>
                <a:latin typeface="Consolas"/>
                <a:ea typeface="Consolas"/>
                <a:cs typeface="Consolas"/>
                <a:sym typeface="Consolas"/>
              </a:rPr>
              <a:t>terraform graph</a:t>
            </a:r>
            <a:endParaRPr sz="1800" b="1">
              <a:solidFill>
                <a:srgbClr val="000000"/>
              </a:solidFill>
              <a:latin typeface="Consolas"/>
              <a:ea typeface="Consolas"/>
              <a:cs typeface="Consolas"/>
              <a:sym typeface="Consolas"/>
            </a:endParaRPr>
          </a:p>
          <a:p>
            <a:pPr marL="342900" marR="0" lvl="1" indent="-279400" algn="l" rtl="0">
              <a:lnSpc>
                <a:spcPct val="115000"/>
              </a:lnSpc>
              <a:spcBef>
                <a:spcPts val="0"/>
              </a:spcBef>
              <a:spcAft>
                <a:spcPts val="0"/>
              </a:spcAft>
              <a:buClr>
                <a:srgbClr val="000000"/>
              </a:buClr>
              <a:buSzPts val="1800"/>
              <a:buChar char="○"/>
            </a:pPr>
            <a:r>
              <a:rPr lang="en-US" sz="1800" b="1">
                <a:solidFill>
                  <a:srgbClr val="000000"/>
                </a:solidFill>
                <a:latin typeface="Consolas"/>
                <a:ea typeface="Consolas"/>
                <a:cs typeface="Consolas"/>
                <a:sym typeface="Consolas"/>
              </a:rPr>
              <a:t>tfenv</a:t>
            </a:r>
            <a:r>
              <a:rPr lang="en-US" sz="1800">
                <a:solidFill>
                  <a:srgbClr val="000000"/>
                </a:solidFill>
              </a:rPr>
              <a:t> for managing versions of the terraform binary</a:t>
            </a:r>
            <a:endParaRPr sz="1800">
              <a:solidFill>
                <a:srgbClr val="000000"/>
              </a:solidFill>
            </a:endParaRPr>
          </a:p>
          <a:p>
            <a:pPr marL="342900" marR="0" lvl="1" indent="-279400" algn="l" rtl="0">
              <a:lnSpc>
                <a:spcPct val="115000"/>
              </a:lnSpc>
              <a:spcBef>
                <a:spcPts val="0"/>
              </a:spcBef>
              <a:spcAft>
                <a:spcPts val="0"/>
              </a:spcAft>
              <a:buClr>
                <a:srgbClr val="000000"/>
              </a:buClr>
              <a:buSzPts val="1800"/>
              <a:buChar char="○"/>
            </a:pPr>
            <a:r>
              <a:rPr lang="en-US" sz="1800">
                <a:solidFill>
                  <a:srgbClr val="000000"/>
                </a:solidFill>
              </a:rPr>
              <a:t>new capabilities in 0.12, especially </a:t>
            </a:r>
            <a:r>
              <a:rPr lang="en-US" sz="1800" u="sng">
                <a:solidFill>
                  <a:schemeClr val="hlink"/>
                </a:solidFill>
                <a:hlinkClick r:id="rId3"/>
              </a:rPr>
              <a:t>https://www.terraform.io/docs/configuration/expressions.html</a:t>
            </a:r>
            <a:r>
              <a:rPr lang="en-US" sz="1800">
                <a:solidFill>
                  <a:srgbClr val="000000"/>
                </a:solidFill>
              </a:rPr>
              <a:t> </a:t>
            </a:r>
            <a:endParaRPr sz="1800">
              <a:solidFill>
                <a:srgbClr val="000000"/>
              </a:solidFill>
            </a:endParaRPr>
          </a:p>
          <a:p>
            <a:pPr marL="342900" marR="0" lvl="1" indent="-279400" algn="l" rtl="0">
              <a:lnSpc>
                <a:spcPct val="115000"/>
              </a:lnSpc>
              <a:spcBef>
                <a:spcPts val="0"/>
              </a:spcBef>
              <a:spcAft>
                <a:spcPts val="0"/>
              </a:spcAft>
              <a:buClr>
                <a:srgbClr val="000000"/>
              </a:buClr>
              <a:buSzPts val="1800"/>
              <a:buChar char="○"/>
            </a:pPr>
            <a:r>
              <a:rPr lang="en-US" sz="1800">
                <a:solidFill>
                  <a:srgbClr val="000000"/>
                </a:solidFill>
              </a:rPr>
              <a:t>Look at the </a:t>
            </a:r>
            <a:r>
              <a:rPr lang="en-US" sz="1800">
                <a:solidFill>
                  <a:srgbClr val="000000"/>
                </a:solidFill>
                <a:latin typeface="Consolas"/>
                <a:ea typeface="Consolas"/>
                <a:cs typeface="Consolas"/>
                <a:sym typeface="Consolas"/>
              </a:rPr>
              <a:t>student-environments</a:t>
            </a:r>
            <a:r>
              <a:rPr lang="en-US" sz="1800">
                <a:solidFill>
                  <a:srgbClr val="000000"/>
                </a:solidFill>
              </a:rPr>
              <a:t> terraform code in the repo. This is how I set up all of your student accounts/aliases in AWS in prep for this course. Can you identify ways that could be used to improve this terraform, especially in light of 0.12 capabilities?</a:t>
            </a:r>
            <a:endParaRPr sz="1800">
              <a:solidFill>
                <a:srgbClr val="000000"/>
              </a:solidFill>
            </a:endParaRPr>
          </a:p>
          <a:p>
            <a:pPr marL="342900" marR="0" lvl="1" indent="-279400" algn="l" rtl="0">
              <a:lnSpc>
                <a:spcPct val="115000"/>
              </a:lnSpc>
              <a:spcBef>
                <a:spcPts val="0"/>
              </a:spcBef>
              <a:spcAft>
                <a:spcPts val="0"/>
              </a:spcAft>
              <a:buClr>
                <a:srgbClr val="000000"/>
              </a:buClr>
              <a:buSzPts val="1800"/>
              <a:buChar char="○"/>
            </a:pPr>
            <a:r>
              <a:rPr lang="en-US" sz="1800">
                <a:solidFill>
                  <a:srgbClr val="000000"/>
                </a:solidFill>
              </a:rPr>
              <a:t>Terraform gotchas: </a:t>
            </a:r>
            <a:r>
              <a:rPr lang="en-US" sz="1800" u="sng">
                <a:solidFill>
                  <a:schemeClr val="hlink"/>
                </a:solidFill>
                <a:hlinkClick r:id="rId4"/>
              </a:rPr>
              <a:t>https://blog.gruntwork.io/terraform-tips-tricks-loops-if-statements-and-gotchas-f739bbae55f9</a:t>
            </a:r>
            <a:r>
              <a:rPr lang="en-US" sz="1800">
                <a:solidFill>
                  <a:srgbClr val="000000"/>
                </a:solidFill>
              </a:rPr>
              <a:t> and </a:t>
            </a:r>
            <a:r>
              <a:rPr lang="en-US" sz="1800" u="sng">
                <a:solidFill>
                  <a:schemeClr val="hlink"/>
                </a:solidFill>
                <a:hlinkClick r:id="rId5"/>
              </a:rPr>
              <a:t>https://heap.io/blog/engineering/terraform-gotchas</a:t>
            </a:r>
            <a:r>
              <a:rPr lang="en-US" sz="1800">
                <a:solidFill>
                  <a:srgbClr val="000000"/>
                </a:solidFill>
              </a:rPr>
              <a:t> </a:t>
            </a:r>
            <a:endParaRPr sz="1800">
              <a:solidFill>
                <a:srgbClr val="000000"/>
              </a:solidFill>
            </a:endParaRPr>
          </a:p>
          <a:p>
            <a:pPr marL="0" lvl="0" indent="0" algn="l" rtl="0">
              <a:lnSpc>
                <a:spcPct val="115000"/>
              </a:lnSpc>
              <a:spcBef>
                <a:spcPts val="0"/>
              </a:spcBef>
              <a:spcAft>
                <a:spcPts val="0"/>
              </a:spcAft>
              <a:buNone/>
            </a:pPr>
            <a:endParaRPr>
              <a:solidFill>
                <a:schemeClr val="dk1"/>
              </a:solidFill>
            </a:endParaRPr>
          </a:p>
        </p:txBody>
      </p:sp>
      <p:sp>
        <p:nvSpPr>
          <p:cNvPr id="895" name="Google Shape;895;p12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111</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27"/>
          <p:cNvSpPr txBox="1">
            <a:spLocks noGrp="1"/>
          </p:cNvSpPr>
          <p:nvPr>
            <p:ph type="ctrTitle"/>
          </p:nvPr>
        </p:nvSpPr>
        <p:spPr>
          <a:xfrm>
            <a:off x="3620992" y="791936"/>
            <a:ext cx="5479200" cy="714300"/>
          </a:xfrm>
          <a:prstGeom prst="rect">
            <a:avLst/>
          </a:prstGeom>
          <a:noFill/>
          <a:ln>
            <a:noFill/>
          </a:ln>
        </p:spPr>
        <p:txBody>
          <a:bodyPr spcFirstLastPara="1" wrap="square" lIns="0" tIns="0" rIns="68575" bIns="27000" anchor="ctr" anchorCtr="0">
            <a:noAutofit/>
          </a:bodyPr>
          <a:lstStyle/>
          <a:p>
            <a:pPr marL="50800" lvl="0" indent="0" algn="ctr" rtl="0">
              <a:lnSpc>
                <a:spcPct val="100000"/>
              </a:lnSpc>
              <a:spcBef>
                <a:spcPts val="0"/>
              </a:spcBef>
              <a:spcAft>
                <a:spcPts val="0"/>
              </a:spcAft>
              <a:buClr>
                <a:srgbClr val="233445"/>
              </a:buClr>
              <a:buSzPts val="2400"/>
              <a:buFont typeface="Helvetica Neue Light"/>
              <a:buNone/>
            </a:pPr>
            <a:r>
              <a:rPr lang="en-US" sz="2400" b="1" i="1">
                <a:solidFill>
                  <a:srgbClr val="F17E3A"/>
                </a:solidFill>
                <a:latin typeface="Helvetica Neue"/>
                <a:ea typeface="Helvetica Neue"/>
                <a:cs typeface="Helvetica Neue"/>
                <a:sym typeface="Helvetica Neue"/>
              </a:rPr>
              <a:t>YOU’RE NOW READY FOR THE WILD WORLD OF TERRAFORM</a:t>
            </a:r>
            <a:endParaRPr sz="2400" b="1" i="1">
              <a:solidFill>
                <a:srgbClr val="F17E3A"/>
              </a:solidFill>
              <a:latin typeface="Helvetica Neue"/>
              <a:ea typeface="Helvetica Neue"/>
              <a:cs typeface="Helvetica Neue"/>
              <a:sym typeface="Helvetica Neue"/>
            </a:endParaRPr>
          </a:p>
          <a:p>
            <a:pPr marL="50800" lvl="0" indent="0" algn="ctr" rtl="0">
              <a:lnSpc>
                <a:spcPct val="100000"/>
              </a:lnSpc>
              <a:spcBef>
                <a:spcPts val="0"/>
              </a:spcBef>
              <a:spcAft>
                <a:spcPts val="0"/>
              </a:spcAft>
              <a:buClr>
                <a:srgbClr val="233445"/>
              </a:buClr>
              <a:buSzPts val="2400"/>
              <a:buFont typeface="Helvetica Neue Light"/>
              <a:buNone/>
            </a:pPr>
            <a:endParaRPr sz="2400" b="1" i="1">
              <a:solidFill>
                <a:srgbClr val="F17E3A"/>
              </a:solidFill>
              <a:latin typeface="Helvetica Neue"/>
              <a:ea typeface="Helvetica Neue"/>
              <a:cs typeface="Helvetica Neue"/>
              <a:sym typeface="Helvetica Neue"/>
            </a:endParaRPr>
          </a:p>
          <a:p>
            <a:pPr marL="50800" lvl="0" indent="0" algn="ctr" rtl="0">
              <a:lnSpc>
                <a:spcPct val="100000"/>
              </a:lnSpc>
              <a:spcBef>
                <a:spcPts val="0"/>
              </a:spcBef>
              <a:spcAft>
                <a:spcPts val="0"/>
              </a:spcAft>
              <a:buClr>
                <a:srgbClr val="233445"/>
              </a:buClr>
              <a:buSzPts val="2400"/>
              <a:buFont typeface="Helvetica Neue Light"/>
              <a:buNone/>
            </a:pPr>
            <a:r>
              <a:rPr lang="en-US" sz="2400" i="1"/>
              <a:t>THANKS FOR BEING HERE!</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2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What should I do now?</a:t>
            </a:r>
            <a:endParaRPr b="1">
              <a:latin typeface="Helvetica Neue"/>
              <a:ea typeface="Helvetica Neue"/>
              <a:cs typeface="Helvetica Neue"/>
              <a:sym typeface="Helvetica Neue"/>
            </a:endParaRPr>
          </a:p>
        </p:txBody>
      </p:sp>
      <p:sp>
        <p:nvSpPr>
          <p:cNvPr id="906" name="Google Shape;906;p128"/>
          <p:cNvSpPr txBox="1">
            <a:spLocks noGrp="1"/>
          </p:cNvSpPr>
          <p:nvPr>
            <p:ph type="body" idx="1"/>
          </p:nvPr>
        </p:nvSpPr>
        <p:spPr>
          <a:xfrm>
            <a:off x="626625" y="1143375"/>
            <a:ext cx="7884000" cy="3478200"/>
          </a:xfrm>
          <a:prstGeom prst="rect">
            <a:avLst/>
          </a:prstGeom>
          <a:noFill/>
          <a:ln>
            <a:noFill/>
          </a:ln>
        </p:spPr>
        <p:txBody>
          <a:bodyPr spcFirstLastPara="1" wrap="square" lIns="0" tIns="35100" rIns="68575" bIns="34275" anchor="t" anchorCtr="0">
            <a:noAutofit/>
          </a:bodyPr>
          <a:lstStyle/>
          <a:p>
            <a:pPr marL="0" marR="0" lvl="0" indent="0" algn="l" rtl="0">
              <a:lnSpc>
                <a:spcPct val="115000"/>
              </a:lnSpc>
              <a:spcBef>
                <a:spcPts val="0"/>
              </a:spcBef>
              <a:spcAft>
                <a:spcPts val="0"/>
              </a:spcAft>
              <a:buNone/>
            </a:pP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Get in touch at any time: </a:t>
            </a:r>
            <a:r>
              <a:rPr lang="en-US" u="sng">
                <a:solidFill>
                  <a:schemeClr val="hlink"/>
                </a:solidFill>
                <a:hlinkClick r:id="rId3"/>
              </a:rPr>
              <a:t>dave@developintelligence.com</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Take what you’ve learned, experiment, and then experiment some more!</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Get involved in the Terraform community</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Follow releases, Github issues, etc.</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It’s the best way to stay up on the current state of affairs!</a:t>
            </a:r>
            <a:endParaRPr>
              <a:solidFill>
                <a:srgbClr val="000000"/>
              </a:solidFill>
            </a:endParaRPr>
          </a:p>
        </p:txBody>
      </p:sp>
      <p:sp>
        <p:nvSpPr>
          <p:cNvPr id="907" name="Google Shape;907;p12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29"/>
          <p:cNvSpPr txBox="1">
            <a:spLocks noGrp="1"/>
          </p:cNvSpPr>
          <p:nvPr>
            <p:ph type="sldNum" idx="12"/>
          </p:nvPr>
        </p:nvSpPr>
        <p:spPr>
          <a:xfrm>
            <a:off x="8504999" y="4902993"/>
            <a:ext cx="625500" cy="223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114</a:t>
            </a:fld>
            <a:endParaRPr/>
          </a:p>
        </p:txBody>
      </p:sp>
      <p:pic>
        <p:nvPicPr>
          <p:cNvPr id="913" name="Google Shape;913;p129"/>
          <p:cNvPicPr preferRelativeResize="0"/>
          <p:nvPr/>
        </p:nvPicPr>
        <p:blipFill>
          <a:blip r:embed="rId3">
            <a:alphaModFix/>
          </a:blip>
          <a:stretch>
            <a:fillRect/>
          </a:stretch>
        </p:blipFill>
        <p:spPr>
          <a:xfrm>
            <a:off x="0" y="0"/>
            <a:ext cx="9141714"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714373" y="243000"/>
            <a:ext cx="8424000" cy="681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b="1" dirty="0">
                <a:latin typeface="Helvetica Neue"/>
                <a:ea typeface="Helvetica Neue"/>
                <a:cs typeface="Helvetica Neue"/>
                <a:sym typeface="Helvetica Neue"/>
              </a:rPr>
              <a:t>Some Notes about Terraform</a:t>
            </a:r>
            <a:endParaRPr b="1" dirty="0">
              <a:latin typeface="Helvetica Neue"/>
              <a:ea typeface="Helvetica Neue"/>
              <a:cs typeface="Helvetica Neue"/>
              <a:sym typeface="Helvetica Neue"/>
            </a:endParaRPr>
          </a:p>
        </p:txBody>
      </p:sp>
      <p:sp>
        <p:nvSpPr>
          <p:cNvPr id="167" name="Google Shape;167;p27"/>
          <p:cNvSpPr txBox="1">
            <a:spLocks noGrp="1"/>
          </p:cNvSpPr>
          <p:nvPr>
            <p:ph type="body" idx="1"/>
          </p:nvPr>
        </p:nvSpPr>
        <p:spPr>
          <a:xfrm>
            <a:off x="621000" y="1134000"/>
            <a:ext cx="7884000" cy="3510000"/>
          </a:xfrm>
          <a:prstGeom prst="rect">
            <a:avLst/>
          </a:prstGeom>
        </p:spPr>
        <p:txBody>
          <a:bodyPr spcFirstLastPara="1" wrap="square" lIns="67500" tIns="35100" rIns="68575" bIns="34275" anchor="t" anchorCtr="0">
            <a:noAutofit/>
          </a:bodyPr>
          <a:lstStyle/>
          <a:p>
            <a:pPr marL="457200" lvl="0" indent="-342900" algn="l" rtl="0">
              <a:lnSpc>
                <a:spcPct val="115000"/>
              </a:lnSpc>
              <a:spcBef>
                <a:spcPts val="800"/>
              </a:spcBef>
              <a:spcAft>
                <a:spcPts val="0"/>
              </a:spcAft>
              <a:buSzPts val="1800"/>
              <a:buChar char="•"/>
            </a:pPr>
            <a:r>
              <a:rPr lang="en-US" dirty="0"/>
              <a:t>Terraform released version 1.0 in June 2021</a:t>
            </a:r>
          </a:p>
          <a:p>
            <a:pPr lvl="1" indent="-342900">
              <a:lnSpc>
                <a:spcPct val="115000"/>
              </a:lnSpc>
              <a:spcBef>
                <a:spcPts val="800"/>
              </a:spcBef>
              <a:buSzPts val="1800"/>
            </a:pPr>
            <a:r>
              <a:rPr lang="en-US" dirty="0">
                <a:hlinkClick r:id="rId3"/>
              </a:rPr>
              <a:t>https://www.hashicorp.com/blog/announcing-hashicorp-terraform-1-0-general-availability</a:t>
            </a:r>
            <a:endParaRPr lang="en-US" dirty="0"/>
          </a:p>
          <a:p>
            <a:pPr marL="457200" lvl="0" indent="-342900" algn="l" rtl="0">
              <a:lnSpc>
                <a:spcPct val="115000"/>
              </a:lnSpc>
              <a:spcBef>
                <a:spcPts val="800"/>
              </a:spcBef>
              <a:spcAft>
                <a:spcPts val="0"/>
              </a:spcAft>
              <a:buSzPts val="1800"/>
              <a:buChar char="•"/>
            </a:pPr>
            <a:r>
              <a:rPr lang="en-US" dirty="0"/>
              <a:t>You will be spending a lot of time in the docs</a:t>
            </a:r>
          </a:p>
          <a:p>
            <a:pPr lvl="1" indent="-342900">
              <a:lnSpc>
                <a:spcPct val="115000"/>
              </a:lnSpc>
              <a:spcBef>
                <a:spcPts val="800"/>
              </a:spcBef>
              <a:buSzPts val="1800"/>
            </a:pPr>
            <a:r>
              <a:rPr lang="en-US" dirty="0">
                <a:hlinkClick r:id="rId4"/>
              </a:rPr>
              <a:t>https://www.terraform.io/docs/</a:t>
            </a:r>
            <a:endParaRPr lang="en-US" dirty="0"/>
          </a:p>
          <a:p>
            <a:pPr marL="457200" lvl="0" indent="-342900" algn="l" rtl="0">
              <a:lnSpc>
                <a:spcPct val="115000"/>
              </a:lnSpc>
              <a:spcBef>
                <a:spcPts val="800"/>
              </a:spcBef>
              <a:spcAft>
                <a:spcPts val="0"/>
              </a:spcAft>
              <a:buSzPts val="1800"/>
              <a:buChar char="•"/>
            </a:pPr>
            <a:r>
              <a:rPr lang="en-US" dirty="0"/>
              <a:t>There is a certification path</a:t>
            </a:r>
          </a:p>
          <a:p>
            <a:pPr lvl="1" indent="-342900">
              <a:lnSpc>
                <a:spcPct val="115000"/>
              </a:lnSpc>
              <a:spcBef>
                <a:spcPts val="800"/>
              </a:spcBef>
              <a:buSzPts val="1800"/>
            </a:pPr>
            <a:r>
              <a:rPr lang="en-US" dirty="0">
                <a:hlinkClick r:id="rId5"/>
              </a:rPr>
              <a:t>https://www.hashicorp.com/certification#hashicorp-certified-terraform-associate</a:t>
            </a:r>
            <a:endParaRPr dirty="0"/>
          </a:p>
        </p:txBody>
      </p:sp>
      <p:sp>
        <p:nvSpPr>
          <p:cNvPr id="168" name="Google Shape;168;p27"/>
          <p:cNvSpPr txBox="1">
            <a:spLocks noGrp="1"/>
          </p:cNvSpPr>
          <p:nvPr>
            <p:ph type="sldNum" idx="12"/>
          </p:nvPr>
        </p:nvSpPr>
        <p:spPr>
          <a:xfrm>
            <a:off x="8504999" y="4902993"/>
            <a:ext cx="625500" cy="223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Other Good Sources for Learning</a:t>
            </a:r>
            <a:endParaRPr b="1">
              <a:latin typeface="Helvetica Neue"/>
              <a:ea typeface="Helvetica Neue"/>
              <a:cs typeface="Helvetica Neue"/>
              <a:sym typeface="Helvetica Neue"/>
            </a:endParaRPr>
          </a:p>
        </p:txBody>
      </p:sp>
      <p:sp>
        <p:nvSpPr>
          <p:cNvPr id="174" name="Google Shape;174;p28"/>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292100" algn="l" rtl="0">
              <a:lnSpc>
                <a:spcPct val="150000"/>
              </a:lnSpc>
              <a:spcBef>
                <a:spcPts val="0"/>
              </a:spcBef>
              <a:spcAft>
                <a:spcPts val="0"/>
              </a:spcAft>
              <a:buClr>
                <a:srgbClr val="000000"/>
              </a:buClr>
              <a:buSzPts val="2000"/>
              <a:buChar char="●"/>
            </a:pPr>
            <a:r>
              <a:rPr lang="en-US" dirty="0">
                <a:solidFill>
                  <a:schemeClr val="dk1"/>
                </a:solidFill>
              </a:rPr>
              <a:t>Terraform has been around a while now, and is pretty popular, so there are plenty of other sources for learning</a:t>
            </a:r>
            <a:endParaRPr dirty="0">
              <a:solidFill>
                <a:schemeClr val="dk1"/>
              </a:solidFill>
            </a:endParaRPr>
          </a:p>
          <a:p>
            <a:pPr marL="685800" lvl="1" indent="-292100" algn="l" rtl="0">
              <a:lnSpc>
                <a:spcPct val="150000"/>
              </a:lnSpc>
              <a:spcBef>
                <a:spcPts val="0"/>
              </a:spcBef>
              <a:spcAft>
                <a:spcPts val="0"/>
              </a:spcAft>
              <a:buClr>
                <a:srgbClr val="000000"/>
              </a:buClr>
              <a:buSzPts val="2000"/>
              <a:buChar char="○"/>
            </a:pPr>
            <a:r>
              <a:rPr lang="en-US" sz="1800" dirty="0" err="1">
                <a:solidFill>
                  <a:srgbClr val="000000"/>
                </a:solidFill>
              </a:rPr>
              <a:t>Hashicorp’s</a:t>
            </a:r>
            <a:r>
              <a:rPr lang="en-US" sz="1800" dirty="0">
                <a:solidFill>
                  <a:srgbClr val="000000"/>
                </a:solidFill>
              </a:rPr>
              <a:t> new learning portal: </a:t>
            </a:r>
            <a:r>
              <a:rPr lang="en-US" sz="1800" u="sng" dirty="0">
                <a:solidFill>
                  <a:schemeClr val="hlink"/>
                </a:solidFill>
                <a:hlinkClick r:id="rId3"/>
              </a:rPr>
              <a:t>https://learn.hashicorp.com/terraform</a:t>
            </a:r>
            <a:r>
              <a:rPr lang="en-US" sz="1800" dirty="0">
                <a:solidFill>
                  <a:srgbClr val="000000"/>
                </a:solidFill>
              </a:rPr>
              <a:t> </a:t>
            </a:r>
            <a:endParaRPr sz="1800" dirty="0">
              <a:solidFill>
                <a:srgbClr val="000000"/>
              </a:solidFill>
            </a:endParaRPr>
          </a:p>
          <a:p>
            <a:pPr marL="685800" lvl="1" indent="-292100" algn="l" rtl="0">
              <a:lnSpc>
                <a:spcPct val="150000"/>
              </a:lnSpc>
              <a:spcBef>
                <a:spcPts val="0"/>
              </a:spcBef>
              <a:spcAft>
                <a:spcPts val="0"/>
              </a:spcAft>
              <a:buClr>
                <a:srgbClr val="000000"/>
              </a:buClr>
              <a:buSzPts val="2000"/>
              <a:buChar char="○"/>
            </a:pPr>
            <a:r>
              <a:rPr lang="en-US" sz="1800" dirty="0">
                <a:solidFill>
                  <a:srgbClr val="000000"/>
                </a:solidFill>
              </a:rPr>
              <a:t>Terraform repository for seeing the state of open issues: </a:t>
            </a:r>
            <a:r>
              <a:rPr lang="en-US" sz="1800" u="sng" dirty="0">
                <a:solidFill>
                  <a:schemeClr val="hlink"/>
                </a:solidFill>
                <a:hlinkClick r:id="rId4"/>
              </a:rPr>
              <a:t>https://github.com/hashicorp/terraform/issues</a:t>
            </a:r>
            <a:r>
              <a:rPr lang="en-US" sz="1800" dirty="0">
                <a:solidFill>
                  <a:srgbClr val="000000"/>
                </a:solidFill>
              </a:rPr>
              <a:t> </a:t>
            </a:r>
            <a:endParaRPr sz="1800" dirty="0">
              <a:solidFill>
                <a:srgbClr val="000000"/>
              </a:solidFill>
            </a:endParaRPr>
          </a:p>
          <a:p>
            <a:pPr marL="685800" lvl="1" indent="-273050" algn="l" rtl="0">
              <a:lnSpc>
                <a:spcPct val="150000"/>
              </a:lnSpc>
              <a:spcBef>
                <a:spcPts val="0"/>
              </a:spcBef>
              <a:spcAft>
                <a:spcPts val="0"/>
              </a:spcAft>
              <a:buClr>
                <a:srgbClr val="000000"/>
              </a:buClr>
              <a:buSzPts val="1700"/>
              <a:buChar char="○"/>
            </a:pPr>
            <a:r>
              <a:rPr lang="en-US" sz="1800" dirty="0">
                <a:solidFill>
                  <a:srgbClr val="000000"/>
                </a:solidFill>
              </a:rPr>
              <a:t>Terraform courses on Pluralsight</a:t>
            </a:r>
            <a:br>
              <a:rPr lang="en-US" sz="1800" dirty="0">
                <a:solidFill>
                  <a:srgbClr val="000000"/>
                </a:solidFill>
              </a:rPr>
            </a:br>
            <a:r>
              <a:rPr lang="en-US" sz="1800" dirty="0">
                <a:solidFill>
                  <a:srgbClr val="000000"/>
                </a:solidFill>
                <a:hlinkClick r:id="rId5"/>
              </a:rPr>
              <a:t>https://app.pluralsight.com/paths/skill/managing-infrastructure-with-terraform</a:t>
            </a:r>
            <a:endParaRPr sz="1800" dirty="0">
              <a:solidFill>
                <a:srgbClr val="000000"/>
              </a:solidFill>
            </a:endParaRPr>
          </a:p>
        </p:txBody>
      </p:sp>
      <p:sp>
        <p:nvSpPr>
          <p:cNvPr id="175" name="Google Shape;175;p28"/>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What is Terraform?</a:t>
            </a:r>
            <a:endParaRPr b="1">
              <a:latin typeface="Helvetica Neue"/>
              <a:ea typeface="Helvetica Neue"/>
              <a:cs typeface="Helvetica Neue"/>
              <a:sym typeface="Helvetica Neue"/>
            </a:endParaRPr>
          </a:p>
        </p:txBody>
      </p:sp>
      <p:sp>
        <p:nvSpPr>
          <p:cNvPr id="181" name="Google Shape;181;p29"/>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14</a:t>
            </a:fld>
            <a:endParaRPr/>
          </a:p>
        </p:txBody>
      </p:sp>
      <p:sp>
        <p:nvSpPr>
          <p:cNvPr id="182" name="Google Shape;182;p29"/>
          <p:cNvSpPr txBox="1"/>
          <p:nvPr/>
        </p:nvSpPr>
        <p:spPr>
          <a:xfrm>
            <a:off x="803988" y="1087475"/>
            <a:ext cx="7701000" cy="3274500"/>
          </a:xfrm>
          <a:prstGeom prst="rect">
            <a:avLst/>
          </a:prstGeom>
          <a:noFill/>
          <a:ln>
            <a:noFill/>
          </a:ln>
        </p:spPr>
        <p:txBody>
          <a:bodyPr spcFirstLastPara="1" wrap="square" lIns="68575" tIns="68575" rIns="68575" bIns="68575" anchor="t" anchorCtr="0">
            <a:noAutofit/>
          </a:bodyPr>
          <a:lstStyle/>
          <a:p>
            <a:pPr marL="342900" lvl="0" indent="-279400" algn="l" rtl="0">
              <a:lnSpc>
                <a:spcPct val="115000"/>
              </a:lnSpc>
              <a:spcBef>
                <a:spcPts val="0"/>
              </a:spcBef>
              <a:spcAft>
                <a:spcPts val="0"/>
              </a:spcAft>
              <a:buClr>
                <a:schemeClr val="dk1"/>
              </a:buClr>
              <a:buSzPts val="1800"/>
              <a:buFont typeface="Helvetica Neue Light"/>
              <a:buChar char="●"/>
            </a:pPr>
            <a:r>
              <a:rPr lang="en-US" sz="1800" dirty="0">
                <a:solidFill>
                  <a:schemeClr val="dk1"/>
                </a:solidFill>
                <a:latin typeface="Helvetica Neue Light"/>
                <a:ea typeface="Helvetica Neue Light"/>
                <a:cs typeface="Helvetica Neue Light"/>
                <a:sym typeface="Helvetica Neue Light"/>
              </a:rPr>
              <a:t>Infrastructure as Code (</a:t>
            </a:r>
            <a:r>
              <a:rPr lang="en-US" sz="1800" dirty="0" err="1">
                <a:solidFill>
                  <a:schemeClr val="dk1"/>
                </a:solidFill>
                <a:latin typeface="Helvetica Neue Light"/>
                <a:ea typeface="Helvetica Neue Light"/>
                <a:cs typeface="Helvetica Neue Light"/>
                <a:sym typeface="Helvetica Neue Light"/>
              </a:rPr>
              <a:t>IaC</a:t>
            </a:r>
            <a:r>
              <a:rPr lang="en-US" sz="1800" dirty="0">
                <a:solidFill>
                  <a:schemeClr val="dk1"/>
                </a:solidFill>
                <a:latin typeface="Helvetica Neue Light"/>
                <a:ea typeface="Helvetica Neue Light"/>
                <a:cs typeface="Helvetica Neue Light"/>
                <a:sym typeface="Helvetica Neue Light"/>
              </a:rPr>
              <a:t>)</a:t>
            </a:r>
            <a:endParaRPr sz="1800" dirty="0">
              <a:solidFill>
                <a:schemeClr val="dk1"/>
              </a:solidFill>
              <a:latin typeface="Helvetica Neue Light"/>
              <a:ea typeface="Helvetica Neue Light"/>
              <a:cs typeface="Helvetica Neue Light"/>
              <a:sym typeface="Helvetica Neue Light"/>
            </a:endParaRPr>
          </a:p>
          <a:p>
            <a:pPr marL="342900" lvl="0" indent="-279400" algn="l" rtl="0">
              <a:lnSpc>
                <a:spcPct val="115000"/>
              </a:lnSpc>
              <a:spcBef>
                <a:spcPts val="0"/>
              </a:spcBef>
              <a:spcAft>
                <a:spcPts val="0"/>
              </a:spcAft>
              <a:buClr>
                <a:schemeClr val="dk1"/>
              </a:buClr>
              <a:buSzPts val="1800"/>
              <a:buFont typeface="Helvetica Neue Light"/>
              <a:buChar char="●"/>
            </a:pPr>
            <a:r>
              <a:rPr lang="en-US" sz="1800" i="1" dirty="0">
                <a:solidFill>
                  <a:schemeClr val="dk1"/>
                </a:solidFill>
                <a:latin typeface="Helvetica Neue Light"/>
                <a:ea typeface="Helvetica Neue Light"/>
                <a:cs typeface="Helvetica Neue Light"/>
                <a:sym typeface="Helvetica Neue Light"/>
              </a:rPr>
              <a:t>Declarative</a:t>
            </a:r>
            <a:r>
              <a:rPr lang="en-US" sz="1800" dirty="0">
                <a:solidFill>
                  <a:schemeClr val="dk1"/>
                </a:solidFill>
                <a:latin typeface="Helvetica Neue Light"/>
                <a:ea typeface="Helvetica Neue Light"/>
                <a:cs typeface="Helvetica Neue Light"/>
                <a:sym typeface="Helvetica Neue Light"/>
              </a:rPr>
              <a:t> domain-specific language</a:t>
            </a:r>
            <a:endParaRPr sz="1800" dirty="0">
              <a:solidFill>
                <a:schemeClr val="dk1"/>
              </a:solidFill>
              <a:latin typeface="Helvetica Neue Light"/>
              <a:ea typeface="Helvetica Neue Light"/>
              <a:cs typeface="Helvetica Neue Light"/>
              <a:sym typeface="Helvetica Neue Light"/>
            </a:endParaRPr>
          </a:p>
          <a:p>
            <a:pPr marL="685800" lvl="1" indent="-279400" algn="l" rtl="0">
              <a:lnSpc>
                <a:spcPct val="115000"/>
              </a:lnSpc>
              <a:spcBef>
                <a:spcPts val="0"/>
              </a:spcBef>
              <a:spcAft>
                <a:spcPts val="0"/>
              </a:spcAft>
              <a:buClr>
                <a:schemeClr val="dk1"/>
              </a:buClr>
              <a:buSzPts val="1800"/>
              <a:buFont typeface="Lato"/>
              <a:buChar char="○"/>
            </a:pPr>
            <a:r>
              <a:rPr lang="en-US" sz="1800" dirty="0">
                <a:solidFill>
                  <a:schemeClr val="dk1"/>
                </a:solidFill>
                <a:latin typeface="Helvetica Neue Light"/>
                <a:ea typeface="Helvetica Neue Light"/>
                <a:cs typeface="Helvetica Neue Light"/>
                <a:sym typeface="Helvetica Neue Light"/>
              </a:rPr>
              <a:t>What is declarative?</a:t>
            </a:r>
            <a:endParaRPr sz="1800" dirty="0">
              <a:solidFill>
                <a:schemeClr val="dk1"/>
              </a:solidFill>
              <a:latin typeface="Helvetica Neue Light"/>
              <a:ea typeface="Helvetica Neue Light"/>
              <a:cs typeface="Helvetica Neue Light"/>
              <a:sym typeface="Helvetica Neue Light"/>
            </a:endParaRPr>
          </a:p>
          <a:p>
            <a:pPr marL="342900" lvl="0" indent="-279400" algn="l" rtl="0">
              <a:lnSpc>
                <a:spcPct val="115000"/>
              </a:lnSpc>
              <a:spcBef>
                <a:spcPts val="0"/>
              </a:spcBef>
              <a:spcAft>
                <a:spcPts val="0"/>
              </a:spcAft>
              <a:buClr>
                <a:schemeClr val="dk1"/>
              </a:buClr>
              <a:buSzPts val="1800"/>
              <a:buFont typeface="Helvetica Neue Light"/>
              <a:buChar char="●"/>
            </a:pPr>
            <a:r>
              <a:rPr lang="en-US" sz="1800" dirty="0">
                <a:solidFill>
                  <a:schemeClr val="dk1"/>
                </a:solidFill>
                <a:latin typeface="Helvetica Neue Light"/>
                <a:ea typeface="Helvetica Neue Light"/>
                <a:cs typeface="Helvetica Neue Light"/>
                <a:sym typeface="Helvetica Neue Light"/>
              </a:rPr>
              <a:t>Used to describe </a:t>
            </a:r>
            <a:r>
              <a:rPr lang="en-US" sz="1800" i="1" dirty="0">
                <a:solidFill>
                  <a:schemeClr val="dk1"/>
                </a:solidFill>
                <a:latin typeface="Helvetica Neue Light"/>
                <a:ea typeface="Helvetica Neue Light"/>
                <a:cs typeface="Helvetica Neue Light"/>
                <a:sym typeface="Helvetica Neue Light"/>
              </a:rPr>
              <a:t>idempotent</a:t>
            </a:r>
            <a:r>
              <a:rPr lang="en-US" sz="1800" dirty="0">
                <a:solidFill>
                  <a:schemeClr val="dk1"/>
                </a:solidFill>
                <a:latin typeface="Helvetica Neue Light"/>
                <a:ea typeface="Helvetica Neue Light"/>
                <a:cs typeface="Helvetica Neue Light"/>
                <a:sym typeface="Helvetica Neue Light"/>
              </a:rPr>
              <a:t> resource configurations, typically in cloud infrastructure</a:t>
            </a:r>
            <a:endParaRPr sz="1800" dirty="0">
              <a:solidFill>
                <a:schemeClr val="dk1"/>
              </a:solidFill>
              <a:latin typeface="Helvetica Neue Light"/>
              <a:ea typeface="Helvetica Neue Light"/>
              <a:cs typeface="Helvetica Neue Light"/>
              <a:sym typeface="Helvetica Neue Light"/>
            </a:endParaRPr>
          </a:p>
          <a:p>
            <a:pPr marL="342900" lvl="0" indent="-279400" algn="l" rtl="0">
              <a:lnSpc>
                <a:spcPct val="115000"/>
              </a:lnSpc>
              <a:spcBef>
                <a:spcPts val="0"/>
              </a:spcBef>
              <a:spcAft>
                <a:spcPts val="0"/>
              </a:spcAft>
              <a:buClr>
                <a:schemeClr val="dk1"/>
              </a:buClr>
              <a:buSzPts val="1800"/>
              <a:buFont typeface="Lato"/>
              <a:buChar char="●"/>
            </a:pPr>
            <a:r>
              <a:rPr lang="en-US" sz="1800" dirty="0">
                <a:solidFill>
                  <a:schemeClr val="dk1"/>
                </a:solidFill>
                <a:latin typeface="Helvetica Neue Light"/>
                <a:ea typeface="Helvetica Neue Light"/>
                <a:cs typeface="Helvetica Neue Light"/>
                <a:sym typeface="Helvetica Neue Light"/>
              </a:rPr>
              <a:t>According to </a:t>
            </a:r>
            <a:r>
              <a:rPr lang="en-US" sz="1800" dirty="0" err="1">
                <a:solidFill>
                  <a:schemeClr val="dk1"/>
                </a:solidFill>
                <a:latin typeface="Helvetica Neue Light"/>
                <a:ea typeface="Helvetica Neue Light"/>
                <a:cs typeface="Helvetica Neue Light"/>
                <a:sym typeface="Helvetica Neue Light"/>
              </a:rPr>
              <a:t>Hashicorp</a:t>
            </a:r>
            <a:r>
              <a:rPr lang="en-US" sz="1800" dirty="0">
                <a:solidFill>
                  <a:schemeClr val="dk1"/>
                </a:solidFill>
                <a:latin typeface="Helvetica Neue Light"/>
                <a:ea typeface="Helvetica Neue Light"/>
                <a:cs typeface="Helvetica Neue Light"/>
                <a:sym typeface="Helvetica Neue Light"/>
              </a:rPr>
              <a:t>:</a:t>
            </a:r>
            <a:endParaRPr sz="1800" dirty="0">
              <a:solidFill>
                <a:schemeClr val="dk1"/>
              </a:solidFill>
              <a:latin typeface="Helvetica Neue Light"/>
              <a:ea typeface="Helvetica Neue Light"/>
              <a:cs typeface="Helvetica Neue Light"/>
              <a:sym typeface="Helvetica Neue Light"/>
            </a:endParaRPr>
          </a:p>
          <a:p>
            <a:pPr marL="685800" lvl="1" indent="-234950" algn="l" rtl="0">
              <a:lnSpc>
                <a:spcPct val="115000"/>
              </a:lnSpc>
              <a:spcBef>
                <a:spcPts val="0"/>
              </a:spcBef>
              <a:spcAft>
                <a:spcPts val="0"/>
              </a:spcAft>
              <a:buClr>
                <a:schemeClr val="dk1"/>
              </a:buClr>
              <a:buSzPts val="1100"/>
              <a:buFont typeface="Lato"/>
              <a:buChar char="○"/>
            </a:pPr>
            <a:r>
              <a:rPr lang="en-US" sz="1800" i="1" dirty="0">
                <a:solidFill>
                  <a:srgbClr val="999999"/>
                </a:solidFill>
                <a:latin typeface="Helvetica Neue Light"/>
                <a:ea typeface="Helvetica Neue Light"/>
                <a:cs typeface="Helvetica Neue Light"/>
                <a:sym typeface="Helvetica Neue Light"/>
              </a:rPr>
              <a:t>Terraform enables you to safely and predictably create, change, and improve infrastructure. It is an open source tool that codifies APIs into declarative configuration files that can be shared amongst team members, treated as code, edited, reviewed, and versioned</a:t>
            </a:r>
            <a:endParaRPr sz="1700" dirty="0">
              <a:solidFill>
                <a:schemeClr val="dk1"/>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sz="1800" dirty="0">
              <a:solidFill>
                <a:schemeClr val="dk1"/>
              </a:solidFill>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What is Terraform? (cont’d)</a:t>
            </a:r>
            <a:endParaRPr b="1">
              <a:latin typeface="Helvetica Neue"/>
              <a:ea typeface="Helvetica Neue"/>
              <a:cs typeface="Helvetica Neue"/>
              <a:sym typeface="Helvetica Neue"/>
            </a:endParaRPr>
          </a:p>
        </p:txBody>
      </p:sp>
      <p:sp>
        <p:nvSpPr>
          <p:cNvPr id="188" name="Google Shape;188;p30"/>
          <p:cNvSpPr txBox="1">
            <a:spLocks noGrp="1"/>
          </p:cNvSpPr>
          <p:nvPr>
            <p:ph type="body" idx="1"/>
          </p:nvPr>
        </p:nvSpPr>
        <p:spPr>
          <a:xfrm>
            <a:off x="621000" y="1134000"/>
            <a:ext cx="6584700" cy="3510000"/>
          </a:xfrm>
          <a:prstGeom prst="rect">
            <a:avLst/>
          </a:prstGeom>
          <a:noFill/>
          <a:ln>
            <a:noFill/>
          </a:ln>
        </p:spPr>
        <p:txBody>
          <a:bodyPr spcFirstLastPara="1" wrap="square" lIns="67500" tIns="35100" rIns="68575" bIns="34275" anchor="t" anchorCtr="0">
            <a:noAutofit/>
          </a:bodyPr>
          <a:lstStyle/>
          <a:p>
            <a:pPr marL="342900" lvl="0" indent="0" algn="l" rtl="0">
              <a:lnSpc>
                <a:spcPct val="115000"/>
              </a:lnSpc>
              <a:spcBef>
                <a:spcPts val="0"/>
              </a:spcBef>
              <a:spcAft>
                <a:spcPts val="0"/>
              </a:spcAft>
              <a:buNone/>
            </a:pPr>
            <a:endParaRPr sz="1800" i="1">
              <a:solidFill>
                <a:srgbClr val="999999"/>
              </a:solidFill>
            </a:endParaRPr>
          </a:p>
          <a:p>
            <a:pPr marL="0" lvl="0" indent="0" algn="l" rtl="0">
              <a:lnSpc>
                <a:spcPct val="90000"/>
              </a:lnSpc>
              <a:spcBef>
                <a:spcPts val="0"/>
              </a:spcBef>
              <a:spcAft>
                <a:spcPts val="0"/>
              </a:spcAft>
              <a:buNone/>
            </a:pPr>
            <a:endParaRPr>
              <a:solidFill>
                <a:srgbClr val="000000"/>
              </a:solidFill>
            </a:endParaRPr>
          </a:p>
        </p:txBody>
      </p:sp>
      <p:sp>
        <p:nvSpPr>
          <p:cNvPr id="189" name="Google Shape;189;p30"/>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15</a:t>
            </a:fld>
            <a:endParaRPr/>
          </a:p>
        </p:txBody>
      </p:sp>
      <p:sp>
        <p:nvSpPr>
          <p:cNvPr id="190" name="Google Shape;190;p30"/>
          <p:cNvSpPr txBox="1"/>
          <p:nvPr/>
        </p:nvSpPr>
        <p:spPr>
          <a:xfrm>
            <a:off x="301200" y="1135275"/>
            <a:ext cx="6904200" cy="3521700"/>
          </a:xfrm>
          <a:prstGeom prst="rect">
            <a:avLst/>
          </a:prstGeom>
          <a:noFill/>
          <a:ln>
            <a:noFill/>
          </a:ln>
        </p:spPr>
        <p:txBody>
          <a:bodyPr spcFirstLastPara="1" wrap="square" lIns="68575" tIns="68575" rIns="68575" bIns="68575" anchor="t" anchorCtr="0">
            <a:noAutofit/>
          </a:bodyPr>
          <a:lstStyle/>
          <a:p>
            <a:pPr marL="342900" lvl="0" indent="-279400" algn="l" rtl="0">
              <a:lnSpc>
                <a:spcPct val="90000"/>
              </a:lnSpc>
              <a:spcBef>
                <a:spcPts val="0"/>
              </a:spcBef>
              <a:spcAft>
                <a:spcPts val="0"/>
              </a:spcAft>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Open source CLI tool for </a:t>
            </a:r>
            <a:r>
              <a:rPr lang="en-US" sz="1800" i="1" dirty="0">
                <a:solidFill>
                  <a:srgbClr val="3F3F3F"/>
                </a:solidFill>
                <a:latin typeface="Helvetica Neue Light"/>
                <a:ea typeface="Helvetica Neue Light"/>
                <a:cs typeface="Helvetica Neue Light"/>
                <a:sym typeface="Helvetica Neue Light"/>
              </a:rPr>
              <a:t>infrastructure automation</a:t>
            </a:r>
            <a:endParaRPr sz="1800" i="1" dirty="0">
              <a:solidFill>
                <a:srgbClr val="3F3F3F"/>
              </a:solidFill>
              <a:latin typeface="Helvetica Neue Light"/>
              <a:ea typeface="Helvetica Neue Light"/>
              <a:cs typeface="Helvetica Neue Light"/>
              <a:sym typeface="Helvetica Neue Light"/>
            </a:endParaRPr>
          </a:p>
          <a:p>
            <a:pPr marL="342900" lvl="0" indent="-279400" algn="l" rtl="0">
              <a:lnSpc>
                <a:spcPct val="90000"/>
              </a:lnSpc>
              <a:spcBef>
                <a:spcPts val="0"/>
              </a:spcBef>
              <a:spcAft>
                <a:spcPts val="0"/>
              </a:spcAft>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Utilizes plugin architecture</a:t>
            </a:r>
            <a:endParaRPr sz="1800" dirty="0">
              <a:solidFill>
                <a:srgbClr val="3F3F3F"/>
              </a:solidFill>
              <a:latin typeface="Helvetica Neue Light"/>
              <a:ea typeface="Helvetica Neue Light"/>
              <a:cs typeface="Helvetica Neue Light"/>
              <a:sym typeface="Helvetica Neue Light"/>
            </a:endParaRPr>
          </a:p>
          <a:p>
            <a:pPr marL="685800" lvl="1" indent="-279400" algn="l" rtl="0">
              <a:lnSpc>
                <a:spcPct val="90000"/>
              </a:lnSpc>
              <a:spcBef>
                <a:spcPts val="0"/>
              </a:spcBef>
              <a:spcAft>
                <a:spcPts val="0"/>
              </a:spcAft>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Extensible to any environment, tool, or framework and works primarily by making API calls to those environments, tools, or frameworks</a:t>
            </a:r>
            <a:endParaRPr sz="1800" dirty="0">
              <a:solidFill>
                <a:srgbClr val="3F3F3F"/>
              </a:solidFill>
              <a:latin typeface="Helvetica Neue Light"/>
              <a:ea typeface="Helvetica Neue Light"/>
              <a:cs typeface="Helvetica Neue Light"/>
              <a:sym typeface="Helvetica Neue Light"/>
            </a:endParaRPr>
          </a:p>
          <a:p>
            <a:pPr marL="342900" lvl="0" indent="-279400" algn="l" rtl="0">
              <a:lnSpc>
                <a:spcPct val="90000"/>
              </a:lnSpc>
              <a:spcBef>
                <a:spcPts val="0"/>
              </a:spcBef>
              <a:spcAft>
                <a:spcPts val="0"/>
              </a:spcAft>
              <a:buClr>
                <a:srgbClr val="3F3F3F"/>
              </a:buClr>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Detects implicit dependencies between resources and automatically creates a dependency graph</a:t>
            </a:r>
            <a:endParaRPr sz="1800" dirty="0">
              <a:solidFill>
                <a:srgbClr val="3F3F3F"/>
              </a:solidFill>
              <a:latin typeface="Helvetica Neue Light"/>
              <a:ea typeface="Helvetica Neue Light"/>
              <a:cs typeface="Helvetica Neue Light"/>
              <a:sym typeface="Helvetica Neue Light"/>
            </a:endParaRPr>
          </a:p>
          <a:p>
            <a:pPr marL="342900" lvl="0" indent="-279400" algn="l" rtl="0">
              <a:lnSpc>
                <a:spcPct val="90000"/>
              </a:lnSpc>
              <a:spcBef>
                <a:spcPts val="0"/>
              </a:spcBef>
              <a:spcAft>
                <a:spcPts val="0"/>
              </a:spcAft>
              <a:buClr>
                <a:srgbClr val="3F3F3F"/>
              </a:buClr>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Builds in dependency order and automatically performs activities in parallel where possible</a:t>
            </a:r>
            <a:endParaRPr sz="1800" dirty="0">
              <a:solidFill>
                <a:srgbClr val="3F3F3F"/>
              </a:solidFill>
              <a:latin typeface="Helvetica Neue Light"/>
              <a:ea typeface="Helvetica Neue Light"/>
              <a:cs typeface="Helvetica Neue Light"/>
              <a:sym typeface="Helvetica Neue Light"/>
            </a:endParaRPr>
          </a:p>
          <a:p>
            <a:pPr marL="685800" lvl="1" indent="-279400" algn="l" rtl="0">
              <a:lnSpc>
                <a:spcPct val="90000"/>
              </a:lnSpc>
              <a:spcBef>
                <a:spcPts val="0"/>
              </a:spcBef>
              <a:spcAft>
                <a:spcPts val="0"/>
              </a:spcAft>
              <a:buClr>
                <a:srgbClr val="3F3F3F"/>
              </a:buClr>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...sequentially for dependent resources</a:t>
            </a:r>
            <a:endParaRPr sz="1800" dirty="0">
              <a:solidFill>
                <a:srgbClr val="3F3F3F"/>
              </a:solidFill>
              <a:latin typeface="Helvetica Neue Light"/>
              <a:ea typeface="Helvetica Neue Light"/>
              <a:cs typeface="Helvetica Neue Light"/>
              <a:sym typeface="Helvetica Neue Light"/>
            </a:endParaRPr>
          </a:p>
        </p:txBody>
      </p:sp>
      <p:pic>
        <p:nvPicPr>
          <p:cNvPr id="191" name="Google Shape;191;p30"/>
          <p:cNvPicPr preferRelativeResize="0"/>
          <p:nvPr/>
        </p:nvPicPr>
        <p:blipFill>
          <a:blip r:embed="rId3">
            <a:alphaModFix/>
          </a:blip>
          <a:stretch>
            <a:fillRect/>
          </a:stretch>
        </p:blipFill>
        <p:spPr>
          <a:xfrm>
            <a:off x="7343100" y="1675519"/>
            <a:ext cx="1643269" cy="16260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Why Use Terraform?</a:t>
            </a:r>
            <a:endParaRPr b="1">
              <a:latin typeface="Helvetica Neue"/>
              <a:ea typeface="Helvetica Neue"/>
              <a:cs typeface="Helvetica Neue"/>
              <a:sym typeface="Helvetica Neue"/>
            </a:endParaRPr>
          </a:p>
        </p:txBody>
      </p:sp>
      <p:sp>
        <p:nvSpPr>
          <p:cNvPr id="197" name="Google Shape;197;p31"/>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279400" algn="l" rtl="0">
              <a:lnSpc>
                <a:spcPct val="115000"/>
              </a:lnSpc>
              <a:spcBef>
                <a:spcPts val="0"/>
              </a:spcBef>
              <a:spcAft>
                <a:spcPts val="0"/>
              </a:spcAft>
              <a:buClr>
                <a:srgbClr val="000000"/>
              </a:buClr>
              <a:buSzPts val="1800"/>
              <a:buFont typeface="Helvetica Neue Light"/>
              <a:buChar char="●"/>
            </a:pPr>
            <a:r>
              <a:rPr lang="en-US" dirty="0">
                <a:solidFill>
                  <a:srgbClr val="000000"/>
                </a:solidFill>
              </a:rPr>
              <a:t>Readable</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Repeatable</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Certainty (i.e., no confusion about what will happen)</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Standardized environments</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Provision quickly</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Disaster recovery </a:t>
            </a:r>
            <a:endParaRPr dirty="0">
              <a:solidFill>
                <a:srgbClr val="000000"/>
              </a:solidFill>
            </a:endParaRPr>
          </a:p>
        </p:txBody>
      </p:sp>
      <p:sp>
        <p:nvSpPr>
          <p:cNvPr id="198" name="Google Shape;198;p31"/>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What Does Terraform (HCL) Look Like?</a:t>
            </a:r>
            <a:endParaRPr b="1">
              <a:latin typeface="Helvetica Neue"/>
              <a:ea typeface="Helvetica Neue"/>
              <a:cs typeface="Helvetica Neue"/>
              <a:sym typeface="Helvetica Neue"/>
            </a:endParaRPr>
          </a:p>
        </p:txBody>
      </p:sp>
      <p:sp>
        <p:nvSpPr>
          <p:cNvPr id="204" name="Google Shape;204;p32"/>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lnSpc>
                <a:spcPct val="90000"/>
              </a:lnSpc>
              <a:spcBef>
                <a:spcPts val="0"/>
              </a:spcBef>
              <a:spcAft>
                <a:spcPts val="0"/>
              </a:spcAft>
              <a:buNone/>
            </a:pPr>
            <a:r>
              <a:rPr lang="en-US" sz="2700" b="1">
                <a:solidFill>
                  <a:srgbClr val="FF9900"/>
                </a:solidFill>
                <a:latin typeface="Courier"/>
                <a:ea typeface="Courier"/>
                <a:cs typeface="Courier"/>
                <a:sym typeface="Courier"/>
              </a:rPr>
              <a:t>resource</a:t>
            </a:r>
            <a:r>
              <a:rPr lang="en-US" sz="2700" b="1">
                <a:solidFill>
                  <a:srgbClr val="FFFFFF"/>
                </a:solidFill>
                <a:latin typeface="Courier"/>
                <a:ea typeface="Courier"/>
                <a:cs typeface="Courier"/>
                <a:sym typeface="Courier"/>
              </a:rPr>
              <a:t> </a:t>
            </a:r>
            <a:r>
              <a:rPr lang="en-US" sz="2700" b="1">
                <a:solidFill>
                  <a:srgbClr val="6FA8DC"/>
                </a:solidFill>
                <a:latin typeface="Courier"/>
                <a:ea typeface="Courier"/>
                <a:cs typeface="Courier"/>
                <a:sym typeface="Courier"/>
              </a:rPr>
              <a:t>“aws_instance” “web”</a:t>
            </a:r>
            <a:r>
              <a:rPr lang="en-US" sz="2700" b="1">
                <a:solidFill>
                  <a:srgbClr val="FFFFFF"/>
                </a:solidFill>
                <a:latin typeface="Courier"/>
                <a:ea typeface="Courier"/>
                <a:cs typeface="Courier"/>
                <a:sym typeface="Courier"/>
              </a:rPr>
              <a:t> </a:t>
            </a:r>
            <a:r>
              <a:rPr lang="en-US" sz="2700" b="1">
                <a:solidFill>
                  <a:srgbClr val="C9DAF8"/>
                </a:solidFill>
                <a:latin typeface="Courier"/>
                <a:ea typeface="Courier"/>
                <a:cs typeface="Courier"/>
                <a:sym typeface="Courier"/>
              </a:rPr>
              <a:t>{</a:t>
            </a:r>
            <a:endParaRPr sz="2700" b="1">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700" b="1">
                <a:solidFill>
                  <a:srgbClr val="C9DAF8"/>
                </a:solidFill>
                <a:latin typeface="Courier"/>
                <a:ea typeface="Courier"/>
                <a:cs typeface="Courier"/>
                <a:sym typeface="Courier"/>
              </a:rPr>
              <a:t>  </a:t>
            </a:r>
            <a:r>
              <a:rPr lang="en-US" sz="2700" b="1">
                <a:solidFill>
                  <a:srgbClr val="8E7CC3"/>
                </a:solidFill>
                <a:latin typeface="Courier"/>
                <a:ea typeface="Courier"/>
                <a:cs typeface="Courier"/>
                <a:sym typeface="Courier"/>
              </a:rPr>
              <a:t>ami</a:t>
            </a:r>
            <a:r>
              <a:rPr lang="en-US" sz="2700" b="1">
                <a:solidFill>
                  <a:srgbClr val="C9DAF8"/>
                </a:solidFill>
                <a:latin typeface="Courier"/>
                <a:ea typeface="Courier"/>
                <a:cs typeface="Courier"/>
                <a:sym typeface="Courier"/>
              </a:rPr>
              <a:t>           = </a:t>
            </a:r>
            <a:r>
              <a:rPr lang="en-US" sz="2700" b="1">
                <a:solidFill>
                  <a:srgbClr val="6AA84F"/>
                </a:solidFill>
                <a:latin typeface="Courier"/>
                <a:ea typeface="Courier"/>
                <a:cs typeface="Courier"/>
                <a:sym typeface="Courier"/>
              </a:rPr>
              <a:t>“ami-19827362728”</a:t>
            </a:r>
            <a:endParaRPr sz="2700" b="1">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700" b="1">
                <a:solidFill>
                  <a:srgbClr val="C9DAF8"/>
                </a:solidFill>
                <a:latin typeface="Courier"/>
                <a:ea typeface="Courier"/>
                <a:cs typeface="Courier"/>
                <a:sym typeface="Courier"/>
              </a:rPr>
              <a:t>  </a:t>
            </a:r>
            <a:r>
              <a:rPr lang="en-US" sz="2700" b="1">
                <a:solidFill>
                  <a:srgbClr val="8E7CC3"/>
                </a:solidFill>
                <a:latin typeface="Courier"/>
                <a:ea typeface="Courier"/>
                <a:cs typeface="Courier"/>
                <a:sym typeface="Courier"/>
              </a:rPr>
              <a:t>instance_type</a:t>
            </a:r>
            <a:r>
              <a:rPr lang="en-US" sz="2700" b="1">
                <a:solidFill>
                  <a:srgbClr val="C9DAF8"/>
                </a:solidFill>
                <a:latin typeface="Courier"/>
                <a:ea typeface="Courier"/>
                <a:cs typeface="Courier"/>
                <a:sym typeface="Courier"/>
              </a:rPr>
              <a:t> = </a:t>
            </a:r>
            <a:r>
              <a:rPr lang="en-US" sz="2700" b="1">
                <a:solidFill>
                  <a:srgbClr val="6AA84F"/>
                </a:solidFill>
                <a:latin typeface="Courier"/>
                <a:ea typeface="Courier"/>
                <a:cs typeface="Courier"/>
                <a:sym typeface="Courier"/>
              </a:rPr>
              <a:t>“t2.micro”</a:t>
            </a:r>
            <a:endParaRPr sz="2700" b="1">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700" b="1">
                <a:solidFill>
                  <a:srgbClr val="C9DAF8"/>
                </a:solidFill>
                <a:latin typeface="Courier"/>
                <a:ea typeface="Courier"/>
                <a:cs typeface="Courier"/>
                <a:sym typeface="Courier"/>
              </a:rPr>
              <a:t>  </a:t>
            </a:r>
            <a:endParaRPr sz="2700" b="1">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700" b="1">
                <a:solidFill>
                  <a:srgbClr val="C9DAF8"/>
                </a:solidFill>
                <a:latin typeface="Courier"/>
                <a:ea typeface="Courier"/>
                <a:cs typeface="Courier"/>
                <a:sym typeface="Courier"/>
              </a:rPr>
              <a:t>  </a:t>
            </a:r>
            <a:r>
              <a:rPr lang="en-US" sz="2700" b="1">
                <a:solidFill>
                  <a:srgbClr val="8E7CC3"/>
                </a:solidFill>
                <a:latin typeface="Courier"/>
                <a:ea typeface="Courier"/>
                <a:cs typeface="Courier"/>
                <a:sym typeface="Courier"/>
              </a:rPr>
              <a:t>tags</a:t>
            </a:r>
            <a:r>
              <a:rPr lang="en-US" sz="2700" b="1">
                <a:solidFill>
                  <a:srgbClr val="C9DAF8"/>
                </a:solidFill>
                <a:latin typeface="Courier"/>
                <a:ea typeface="Courier"/>
                <a:cs typeface="Courier"/>
                <a:sym typeface="Courier"/>
              </a:rPr>
              <a:t> = {</a:t>
            </a:r>
            <a:endParaRPr sz="2700" b="1">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700" b="1">
                <a:solidFill>
                  <a:srgbClr val="C9DAF8"/>
                </a:solidFill>
                <a:latin typeface="Courier"/>
                <a:ea typeface="Courier"/>
                <a:cs typeface="Courier"/>
                <a:sym typeface="Courier"/>
              </a:rPr>
              <a:t>    </a:t>
            </a:r>
            <a:r>
              <a:rPr lang="en-US" sz="2700" b="1">
                <a:solidFill>
                  <a:srgbClr val="8E7CC3"/>
                </a:solidFill>
                <a:latin typeface="Courier"/>
                <a:ea typeface="Courier"/>
                <a:cs typeface="Courier"/>
                <a:sym typeface="Courier"/>
              </a:rPr>
              <a:t>Name</a:t>
            </a:r>
            <a:r>
              <a:rPr lang="en-US" sz="2700" b="1">
                <a:solidFill>
                  <a:srgbClr val="C9DAF8"/>
                </a:solidFill>
                <a:latin typeface="Courier"/>
                <a:ea typeface="Courier"/>
                <a:cs typeface="Courier"/>
                <a:sym typeface="Courier"/>
              </a:rPr>
              <a:t> = </a:t>
            </a:r>
            <a:r>
              <a:rPr lang="en-US" sz="2700" b="1">
                <a:solidFill>
                  <a:srgbClr val="6AA84F"/>
                </a:solidFill>
                <a:latin typeface="Courier"/>
                <a:ea typeface="Courier"/>
                <a:cs typeface="Courier"/>
                <a:sym typeface="Courier"/>
              </a:rPr>
              <a:t>“my-first-instance”</a:t>
            </a:r>
            <a:endParaRPr sz="2700" b="1">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700" b="1">
                <a:solidFill>
                  <a:srgbClr val="C9DAF8"/>
                </a:solidFill>
                <a:latin typeface="Courier"/>
                <a:ea typeface="Courier"/>
                <a:cs typeface="Courier"/>
                <a:sym typeface="Courier"/>
              </a:rPr>
              <a:t>  }</a:t>
            </a:r>
            <a:endParaRPr sz="2700" b="1">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700" b="1">
                <a:solidFill>
                  <a:srgbClr val="C9DAF8"/>
                </a:solidFill>
                <a:latin typeface="Courier"/>
                <a:ea typeface="Courier"/>
                <a:cs typeface="Courier"/>
                <a:sym typeface="Courier"/>
              </a:rPr>
              <a:t>}</a:t>
            </a:r>
            <a:endParaRPr sz="2700" b="1">
              <a:solidFill>
                <a:srgbClr val="C9DAF8"/>
              </a:solidFill>
              <a:latin typeface="Courier"/>
              <a:ea typeface="Courier"/>
              <a:cs typeface="Courier"/>
              <a:sym typeface="Courier"/>
            </a:endParaRPr>
          </a:p>
        </p:txBody>
      </p:sp>
      <p:sp>
        <p:nvSpPr>
          <p:cNvPr id="205" name="Google Shape;205;p32"/>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Prep: Let’s Get Set Up</a:t>
            </a:r>
            <a:endParaRPr b="1">
              <a:latin typeface="Helvetica Neue"/>
              <a:ea typeface="Helvetica Neue"/>
              <a:cs typeface="Helvetica Neue"/>
              <a:sym typeface="Helvetica Neue"/>
            </a:endParaRPr>
          </a:p>
        </p:txBody>
      </p:sp>
      <p:sp>
        <p:nvSpPr>
          <p:cNvPr id="211" name="Google Shape;211;p33"/>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279400" algn="l" rtl="0">
              <a:lnSpc>
                <a:spcPct val="90000"/>
              </a:lnSpc>
              <a:spcBef>
                <a:spcPts val="0"/>
              </a:spcBef>
              <a:spcAft>
                <a:spcPts val="0"/>
              </a:spcAft>
              <a:buSzPts val="1800"/>
              <a:buAutoNum type="arabicPeriod"/>
            </a:pPr>
            <a:r>
              <a:rPr lang="en-US" dirty="0"/>
              <a:t>We will create an isolated (and consistent) development and execution environment where you can run Terraform</a:t>
            </a:r>
          </a:p>
          <a:p>
            <a:pPr marL="342900" lvl="0" indent="-279400" algn="l" rtl="0">
              <a:lnSpc>
                <a:spcPct val="90000"/>
              </a:lnSpc>
              <a:spcBef>
                <a:spcPts val="0"/>
              </a:spcBef>
              <a:spcAft>
                <a:spcPts val="0"/>
              </a:spcAft>
              <a:buSzPts val="1800"/>
              <a:buAutoNum type="arabicPeriod"/>
            </a:pPr>
            <a:endParaRPr lang="en-US" dirty="0"/>
          </a:p>
          <a:p>
            <a:pPr marL="342900" lvl="0" indent="-279400" algn="l" rtl="0">
              <a:lnSpc>
                <a:spcPct val="90000"/>
              </a:lnSpc>
              <a:spcBef>
                <a:spcPts val="0"/>
              </a:spcBef>
              <a:spcAft>
                <a:spcPts val="0"/>
              </a:spcAft>
              <a:buSzPts val="1800"/>
              <a:buAutoNum type="arabicPeriod"/>
            </a:pPr>
            <a:r>
              <a:rPr lang="en-US" dirty="0"/>
              <a:t>You have been emailed your student alias, access key, secret key, and console password (check your Junk folder if you don’t have an email from me, and I can also send you the info via Zoom Chat)</a:t>
            </a:r>
          </a:p>
          <a:p>
            <a:pPr marL="342900" lvl="0" indent="-279400" algn="l" rtl="0">
              <a:lnSpc>
                <a:spcPct val="90000"/>
              </a:lnSpc>
              <a:spcBef>
                <a:spcPts val="0"/>
              </a:spcBef>
              <a:spcAft>
                <a:spcPts val="0"/>
              </a:spcAft>
              <a:buSzPts val="1800"/>
              <a:buAutoNum type="arabicPeriod"/>
            </a:pPr>
            <a:endParaRPr lang="en-US" dirty="0"/>
          </a:p>
          <a:p>
            <a:pPr marL="342900" lvl="0" indent="-279400" algn="l" rtl="0">
              <a:lnSpc>
                <a:spcPct val="90000"/>
              </a:lnSpc>
              <a:spcBef>
                <a:spcPts val="0"/>
              </a:spcBef>
              <a:spcAft>
                <a:spcPts val="0"/>
              </a:spcAft>
              <a:buSzPts val="1800"/>
              <a:buAutoNum type="arabicPeriod"/>
            </a:pPr>
            <a:r>
              <a:rPr lang="en-US" dirty="0"/>
              <a:t>Let’s get these working in your development environment–this will allow you to create things and verify they exist in AWS</a:t>
            </a:r>
          </a:p>
          <a:p>
            <a:pPr marL="342900" lvl="0" indent="-279400" algn="l" rtl="0">
              <a:lnSpc>
                <a:spcPct val="90000"/>
              </a:lnSpc>
              <a:spcBef>
                <a:spcPts val="0"/>
              </a:spcBef>
              <a:spcAft>
                <a:spcPts val="0"/>
              </a:spcAft>
              <a:buSzPts val="1800"/>
              <a:buAutoNum type="arabicPeriod"/>
            </a:pPr>
            <a:endParaRPr lang="en-US" dirty="0"/>
          </a:p>
          <a:p>
            <a:pPr marL="342900" lvl="0" indent="-279400" algn="l" rtl="0">
              <a:lnSpc>
                <a:spcPct val="90000"/>
              </a:lnSpc>
              <a:spcBef>
                <a:spcPts val="0"/>
              </a:spcBef>
              <a:spcAft>
                <a:spcPts val="0"/>
              </a:spcAft>
              <a:buSzPts val="1800"/>
              <a:buAutoNum type="arabicPeriod"/>
            </a:pPr>
            <a:r>
              <a:rPr lang="en-US" dirty="0"/>
              <a:t>Access to your instructional repository: </a:t>
            </a:r>
            <a:r>
              <a:rPr lang="en-US" u="sng" dirty="0">
                <a:solidFill>
                  <a:schemeClr val="hlink"/>
                </a:solidFill>
                <a:hlinkClick r:id="rId3"/>
              </a:rPr>
              <a:t>Course Setup</a:t>
            </a:r>
            <a:endParaRPr dirty="0"/>
          </a:p>
        </p:txBody>
      </p:sp>
      <p:sp>
        <p:nvSpPr>
          <p:cNvPr id="212" name="Google Shape;212;p33"/>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Format of a Terraform Project</a:t>
            </a:r>
            <a:endParaRPr b="1">
              <a:latin typeface="Helvetica Neue"/>
              <a:ea typeface="Helvetica Neue"/>
              <a:cs typeface="Helvetica Neue"/>
              <a:sym typeface="Helvetica Neue"/>
            </a:endParaRPr>
          </a:p>
        </p:txBody>
      </p:sp>
      <p:sp>
        <p:nvSpPr>
          <p:cNvPr id="218" name="Google Shape;218;p34"/>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0" lvl="0" indent="0" algn="l" rtl="0">
              <a:lnSpc>
                <a:spcPct val="150000"/>
              </a:lnSpc>
              <a:spcBef>
                <a:spcPts val="0"/>
              </a:spcBef>
              <a:spcAft>
                <a:spcPts val="0"/>
              </a:spcAft>
              <a:buNone/>
            </a:pPr>
            <a:r>
              <a:rPr lang="en-US" b="1" dirty="0">
                <a:solidFill>
                  <a:srgbClr val="000000"/>
                </a:solidFill>
                <a:latin typeface="Helvetica Neue"/>
                <a:ea typeface="Helvetica Neue"/>
                <a:cs typeface="Helvetica Neue"/>
                <a:sym typeface="Helvetica Neue"/>
              </a:rPr>
              <a:t>    example-terraform-project</a:t>
            </a:r>
          </a:p>
          <a:p>
            <a:pPr marL="0" lvl="0" indent="0" algn="l" rtl="0">
              <a:lnSpc>
                <a:spcPct val="150000"/>
              </a:lnSpc>
              <a:spcBef>
                <a:spcPts val="0"/>
              </a:spcBef>
              <a:spcAft>
                <a:spcPts val="0"/>
              </a:spcAft>
              <a:buNone/>
            </a:pPr>
            <a:r>
              <a:rPr lang="en-US" b="1" dirty="0">
                <a:solidFill>
                  <a:srgbClr val="000000"/>
                </a:solidFill>
                <a:latin typeface="Helvetica Neue"/>
                <a:sym typeface="Helvetica Neue"/>
              </a:rPr>
              <a:t>          </a:t>
            </a:r>
            <a:r>
              <a:rPr lang="en-US" dirty="0">
                <a:solidFill>
                  <a:srgbClr val="000000"/>
                </a:solidFill>
              </a:rPr>
              <a:t>.terraform (more on this directory later)</a:t>
            </a:r>
            <a:endParaRPr dirty="0">
              <a:solidFill>
                <a:srgbClr val="000000"/>
              </a:solidFill>
            </a:endParaRPr>
          </a:p>
          <a:p>
            <a:pPr marL="0" lvl="0" indent="0" algn="l" rtl="0">
              <a:lnSpc>
                <a:spcPct val="150000"/>
              </a:lnSpc>
              <a:spcBef>
                <a:spcPts val="0"/>
              </a:spcBef>
              <a:spcAft>
                <a:spcPts val="0"/>
              </a:spcAft>
              <a:buNone/>
            </a:pPr>
            <a:r>
              <a:rPr lang="en-US" dirty="0">
                <a:solidFill>
                  <a:srgbClr val="000000"/>
                </a:solidFill>
              </a:rPr>
              <a:t>          main.tf</a:t>
            </a:r>
            <a:endParaRPr dirty="0">
              <a:solidFill>
                <a:srgbClr val="000000"/>
              </a:solidFill>
            </a:endParaRPr>
          </a:p>
          <a:p>
            <a:pPr marL="0" lvl="0" indent="0" algn="l" rtl="0">
              <a:lnSpc>
                <a:spcPct val="150000"/>
              </a:lnSpc>
              <a:spcBef>
                <a:spcPts val="0"/>
              </a:spcBef>
              <a:spcAft>
                <a:spcPts val="0"/>
              </a:spcAft>
              <a:buNone/>
            </a:pPr>
            <a:r>
              <a:rPr lang="en-US" dirty="0">
                <a:solidFill>
                  <a:srgbClr val="000000"/>
                </a:solidFill>
              </a:rPr>
              <a:t>          outputs.tf</a:t>
            </a:r>
            <a:endParaRPr dirty="0">
              <a:solidFill>
                <a:srgbClr val="000000"/>
              </a:solidFill>
            </a:endParaRPr>
          </a:p>
          <a:p>
            <a:pPr marL="0" lvl="0" indent="0" algn="l" rtl="0">
              <a:lnSpc>
                <a:spcPct val="150000"/>
              </a:lnSpc>
              <a:spcBef>
                <a:spcPts val="0"/>
              </a:spcBef>
              <a:spcAft>
                <a:spcPts val="0"/>
              </a:spcAft>
              <a:buNone/>
            </a:pPr>
            <a:r>
              <a:rPr lang="en-US" dirty="0">
                <a:solidFill>
                  <a:srgbClr val="000000"/>
                </a:solidFill>
              </a:rPr>
              <a:t>          variables.tf</a:t>
            </a:r>
            <a:endParaRPr dirty="0">
              <a:solidFill>
                <a:srgbClr val="000000"/>
              </a:solidFill>
            </a:endParaRPr>
          </a:p>
          <a:p>
            <a:pPr marL="0" lvl="0" indent="0" algn="l" rtl="0">
              <a:lnSpc>
                <a:spcPct val="150000"/>
              </a:lnSpc>
              <a:spcBef>
                <a:spcPts val="0"/>
              </a:spcBef>
              <a:spcAft>
                <a:spcPts val="0"/>
              </a:spcAft>
              <a:buNone/>
            </a:pPr>
            <a:r>
              <a:rPr lang="en-US" dirty="0">
                <a:solidFill>
                  <a:srgbClr val="000000"/>
                </a:solidFill>
              </a:rPr>
              <a:t>          </a:t>
            </a:r>
            <a:r>
              <a:rPr lang="en-US" dirty="0" err="1">
                <a:solidFill>
                  <a:srgbClr val="000000"/>
                </a:solidFill>
              </a:rPr>
              <a:t>terraform.tfvars</a:t>
            </a:r>
            <a:endParaRPr dirty="0">
              <a:solidFill>
                <a:srgbClr val="000000"/>
              </a:solidFill>
            </a:endParaRPr>
          </a:p>
          <a:p>
            <a:pPr marL="0" lvl="0" indent="0" algn="l" rtl="0">
              <a:lnSpc>
                <a:spcPct val="150000"/>
              </a:lnSpc>
              <a:spcBef>
                <a:spcPts val="0"/>
              </a:spcBef>
              <a:spcAft>
                <a:spcPts val="0"/>
              </a:spcAft>
              <a:buNone/>
            </a:pPr>
            <a:r>
              <a:rPr lang="en-US" dirty="0">
                <a:solidFill>
                  <a:srgbClr val="000000"/>
                </a:solidFill>
              </a:rPr>
              <a:t>         </a:t>
            </a:r>
            <a:r>
              <a:rPr lang="en-US" dirty="0" err="1">
                <a:solidFill>
                  <a:srgbClr val="000000"/>
                </a:solidFill>
              </a:rPr>
              <a:t>others.auto.tfvars</a:t>
            </a:r>
            <a:endParaRPr dirty="0">
              <a:solidFill>
                <a:srgbClr val="000000"/>
              </a:solidFill>
            </a:endParaRPr>
          </a:p>
          <a:p>
            <a:pPr marL="0" lvl="0" indent="0" algn="l" rtl="0">
              <a:lnSpc>
                <a:spcPct val="90000"/>
              </a:lnSpc>
              <a:spcBef>
                <a:spcPts val="0"/>
              </a:spcBef>
              <a:spcAft>
                <a:spcPts val="0"/>
              </a:spcAft>
              <a:buNone/>
            </a:pPr>
            <a:endParaRPr dirty="0">
              <a:solidFill>
                <a:srgbClr val="000000"/>
              </a:solidFill>
            </a:endParaRPr>
          </a:p>
        </p:txBody>
      </p:sp>
      <p:sp>
        <p:nvSpPr>
          <p:cNvPr id="219" name="Google Shape;219;p34"/>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19</a:t>
            </a:fld>
            <a:endParaRPr/>
          </a:p>
        </p:txBody>
      </p:sp>
      <p:sp>
        <p:nvSpPr>
          <p:cNvPr id="220" name="Google Shape;220;p34"/>
          <p:cNvSpPr/>
          <p:nvPr/>
        </p:nvSpPr>
        <p:spPr>
          <a:xfrm>
            <a:off x="676500" y="1272619"/>
            <a:ext cx="196969" cy="128775"/>
          </a:xfrm>
          <a:prstGeom prst="flowChartMerg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n-US" sz="1100"/>
              <a:t> </a:t>
            </a:r>
            <a:endParaRPr sz="1100"/>
          </a:p>
        </p:txBody>
      </p:sp>
      <p:pic>
        <p:nvPicPr>
          <p:cNvPr id="221" name="Google Shape;221;p34"/>
          <p:cNvPicPr preferRelativeResize="0"/>
          <p:nvPr/>
        </p:nvPicPr>
        <p:blipFill>
          <a:blip r:embed="rId3">
            <a:alphaModFix/>
          </a:blip>
          <a:stretch>
            <a:fillRect/>
          </a:stretch>
        </p:blipFill>
        <p:spPr>
          <a:xfrm>
            <a:off x="928031" y="1989506"/>
            <a:ext cx="297150" cy="297150"/>
          </a:xfrm>
          <a:prstGeom prst="rect">
            <a:avLst/>
          </a:prstGeom>
          <a:noFill/>
          <a:ln>
            <a:noFill/>
          </a:ln>
        </p:spPr>
      </p:pic>
      <p:pic>
        <p:nvPicPr>
          <p:cNvPr id="222" name="Google Shape;222;p34"/>
          <p:cNvPicPr preferRelativeResize="0"/>
          <p:nvPr/>
        </p:nvPicPr>
        <p:blipFill>
          <a:blip r:embed="rId3">
            <a:alphaModFix/>
          </a:blip>
          <a:stretch>
            <a:fillRect/>
          </a:stretch>
        </p:blipFill>
        <p:spPr>
          <a:xfrm>
            <a:off x="928031" y="2403394"/>
            <a:ext cx="297150" cy="297150"/>
          </a:xfrm>
          <a:prstGeom prst="rect">
            <a:avLst/>
          </a:prstGeom>
          <a:noFill/>
          <a:ln>
            <a:noFill/>
          </a:ln>
        </p:spPr>
      </p:pic>
      <p:pic>
        <p:nvPicPr>
          <p:cNvPr id="223" name="Google Shape;223;p34"/>
          <p:cNvPicPr preferRelativeResize="0"/>
          <p:nvPr/>
        </p:nvPicPr>
        <p:blipFill>
          <a:blip r:embed="rId3">
            <a:alphaModFix/>
          </a:blip>
          <a:stretch>
            <a:fillRect/>
          </a:stretch>
        </p:blipFill>
        <p:spPr>
          <a:xfrm>
            <a:off x="928031" y="2802994"/>
            <a:ext cx="297150" cy="297150"/>
          </a:xfrm>
          <a:prstGeom prst="rect">
            <a:avLst/>
          </a:prstGeom>
          <a:noFill/>
          <a:ln>
            <a:noFill/>
          </a:ln>
        </p:spPr>
      </p:pic>
      <p:pic>
        <p:nvPicPr>
          <p:cNvPr id="224" name="Google Shape;224;p34"/>
          <p:cNvPicPr preferRelativeResize="0"/>
          <p:nvPr/>
        </p:nvPicPr>
        <p:blipFill>
          <a:blip r:embed="rId3">
            <a:alphaModFix/>
          </a:blip>
          <a:stretch>
            <a:fillRect/>
          </a:stretch>
        </p:blipFill>
        <p:spPr>
          <a:xfrm>
            <a:off x="928031" y="3202594"/>
            <a:ext cx="297150" cy="297150"/>
          </a:xfrm>
          <a:prstGeom prst="rect">
            <a:avLst/>
          </a:prstGeom>
          <a:noFill/>
          <a:ln>
            <a:noFill/>
          </a:ln>
        </p:spPr>
      </p:pic>
      <p:sp>
        <p:nvSpPr>
          <p:cNvPr id="225" name="Google Shape;225;p34"/>
          <p:cNvSpPr/>
          <p:nvPr/>
        </p:nvSpPr>
        <p:spPr>
          <a:xfrm>
            <a:off x="2394413" y="2025244"/>
            <a:ext cx="517313" cy="1105969"/>
          </a:xfrm>
          <a:custGeom>
            <a:avLst/>
            <a:gdLst/>
            <a:ahLst/>
            <a:cxnLst/>
            <a:rect l="l" t="t" r="r" b="b"/>
            <a:pathLst>
              <a:path w="27590" h="58985" extrusionOk="0">
                <a:moveTo>
                  <a:pt x="0" y="0"/>
                </a:moveTo>
                <a:cubicBezTo>
                  <a:pt x="4579" y="4579"/>
                  <a:pt x="26529" y="17642"/>
                  <a:pt x="27472" y="27473"/>
                </a:cubicBezTo>
                <a:cubicBezTo>
                  <a:pt x="28415" y="37304"/>
                  <a:pt x="9292" y="53733"/>
                  <a:pt x="5656" y="58985"/>
                </a:cubicBezTo>
              </a:path>
            </a:pathLst>
          </a:custGeom>
          <a:noFill/>
          <a:ln w="9525" cap="flat" cmpd="sng">
            <a:solidFill>
              <a:schemeClr val="dk2"/>
            </a:solidFill>
            <a:prstDash val="solid"/>
            <a:round/>
            <a:headEnd type="none" w="med" len="med"/>
            <a:tailEnd type="none" w="med" len="med"/>
          </a:ln>
        </p:spPr>
      </p:sp>
      <p:sp>
        <p:nvSpPr>
          <p:cNvPr id="226" name="Google Shape;226;p34"/>
          <p:cNvSpPr/>
          <p:nvPr/>
        </p:nvSpPr>
        <p:spPr>
          <a:xfrm>
            <a:off x="3061013" y="2483213"/>
            <a:ext cx="1371300" cy="203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7" name="Google Shape;227;p34"/>
          <p:cNvSpPr txBox="1"/>
          <p:nvPr/>
        </p:nvSpPr>
        <p:spPr>
          <a:xfrm>
            <a:off x="4530581" y="2430188"/>
            <a:ext cx="2242500" cy="2973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a:latin typeface="Helvetica Neue Light"/>
                <a:ea typeface="Helvetica Neue Light"/>
                <a:cs typeface="Helvetica Neue Light"/>
                <a:sym typeface="Helvetica Neue Light"/>
              </a:rPr>
              <a:t>*.tf files get merged at runtime</a:t>
            </a:r>
            <a:endParaRPr sz="1100">
              <a:latin typeface="Helvetica Neue Light"/>
              <a:ea typeface="Helvetica Neue Light"/>
              <a:cs typeface="Helvetica Neue Light"/>
              <a:sym typeface="Helvetica Neue Light"/>
            </a:endParaRPr>
          </a:p>
        </p:txBody>
      </p:sp>
      <p:sp>
        <p:nvSpPr>
          <p:cNvPr id="228" name="Google Shape;228;p34"/>
          <p:cNvSpPr/>
          <p:nvPr/>
        </p:nvSpPr>
        <p:spPr>
          <a:xfrm>
            <a:off x="3175370" y="3385313"/>
            <a:ext cx="273169" cy="689344"/>
          </a:xfrm>
          <a:custGeom>
            <a:avLst/>
            <a:gdLst/>
            <a:ahLst/>
            <a:cxnLst/>
            <a:rect l="l" t="t" r="r" b="b"/>
            <a:pathLst>
              <a:path w="14569" h="36765" extrusionOk="0">
                <a:moveTo>
                  <a:pt x="0" y="0"/>
                </a:moveTo>
                <a:cubicBezTo>
                  <a:pt x="2424" y="2289"/>
                  <a:pt x="14342" y="7609"/>
                  <a:pt x="14544" y="13736"/>
                </a:cubicBezTo>
                <a:cubicBezTo>
                  <a:pt x="14746" y="19864"/>
                  <a:pt x="3434" y="32927"/>
                  <a:pt x="1212" y="36765"/>
                </a:cubicBezTo>
              </a:path>
            </a:pathLst>
          </a:custGeom>
          <a:noFill/>
          <a:ln w="9525" cap="flat" cmpd="sng">
            <a:solidFill>
              <a:schemeClr val="dk2"/>
            </a:solidFill>
            <a:prstDash val="solid"/>
            <a:round/>
            <a:headEnd type="none" w="med" len="med"/>
            <a:tailEnd type="none" w="med" len="med"/>
          </a:ln>
        </p:spPr>
      </p:sp>
      <p:sp>
        <p:nvSpPr>
          <p:cNvPr id="229" name="Google Shape;229;p34"/>
          <p:cNvSpPr/>
          <p:nvPr/>
        </p:nvSpPr>
        <p:spPr>
          <a:xfrm>
            <a:off x="3555073" y="3561694"/>
            <a:ext cx="1371300" cy="203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0" name="Google Shape;230;p34"/>
          <p:cNvSpPr txBox="1"/>
          <p:nvPr/>
        </p:nvSpPr>
        <p:spPr>
          <a:xfrm>
            <a:off x="5032907" y="3467794"/>
            <a:ext cx="2242500" cy="2973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a:latin typeface="Helvetica Neue Light"/>
                <a:ea typeface="Helvetica Neue Light"/>
                <a:cs typeface="Helvetica Neue Light"/>
                <a:sym typeface="Helvetica Neue Light"/>
              </a:rPr>
              <a:t>terraform.tfvars and *.auto.tfvars files get merged at runtime</a:t>
            </a:r>
            <a:endParaRPr sz="1100">
              <a:latin typeface="Helvetica Neue Light"/>
              <a:ea typeface="Helvetica Neue Light"/>
              <a:cs typeface="Helvetica Neue Light"/>
              <a:sym typeface="Helvetica Neue Light"/>
            </a:endParaRPr>
          </a:p>
        </p:txBody>
      </p:sp>
      <p:sp>
        <p:nvSpPr>
          <p:cNvPr id="231" name="Google Shape;231;p34"/>
          <p:cNvSpPr/>
          <p:nvPr/>
        </p:nvSpPr>
        <p:spPr>
          <a:xfrm rot="-5400000">
            <a:off x="978122" y="1652044"/>
            <a:ext cx="196969" cy="128775"/>
          </a:xfrm>
          <a:prstGeom prst="flowChartMerg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n-US" sz="1100"/>
              <a:t> </a:t>
            </a:r>
            <a:endParaRPr sz="1100"/>
          </a:p>
        </p:txBody>
      </p:sp>
      <p:pic>
        <p:nvPicPr>
          <p:cNvPr id="232" name="Google Shape;232;p34"/>
          <p:cNvPicPr preferRelativeResize="0"/>
          <p:nvPr/>
        </p:nvPicPr>
        <p:blipFill>
          <a:blip r:embed="rId3">
            <a:alphaModFix/>
          </a:blip>
          <a:stretch>
            <a:fillRect/>
          </a:stretch>
        </p:blipFill>
        <p:spPr>
          <a:xfrm>
            <a:off x="928031" y="3635625"/>
            <a:ext cx="297150" cy="297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p:nvPr/>
        </p:nvSpPr>
        <p:spPr>
          <a:xfrm>
            <a:off x="150652" y="609600"/>
            <a:ext cx="6935700" cy="762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4500" b="1" dirty="0">
                <a:solidFill>
                  <a:srgbClr val="F17E3A"/>
                </a:solidFill>
                <a:latin typeface="Calibri"/>
                <a:ea typeface="Calibri"/>
                <a:cs typeface="Calibri"/>
                <a:sym typeface="Calibri"/>
              </a:rPr>
              <a:t>Introduction to Terraform</a:t>
            </a:r>
            <a:endParaRPr sz="1100" dirty="0"/>
          </a:p>
        </p:txBody>
      </p:sp>
      <p:sp>
        <p:nvSpPr>
          <p:cNvPr id="112" name="Google Shape;112;p20"/>
          <p:cNvSpPr txBox="1"/>
          <p:nvPr/>
        </p:nvSpPr>
        <p:spPr>
          <a:xfrm>
            <a:off x="704495" y="3771900"/>
            <a:ext cx="4119600" cy="484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p>
          <a:p>
            <a:pPr marL="0" marR="0" lvl="0" indent="0" algn="l" rtl="0">
              <a:spcBef>
                <a:spcPts val="0"/>
              </a:spcBef>
              <a:spcAft>
                <a:spcPts val="0"/>
              </a:spcAft>
              <a:buNone/>
            </a:pPr>
            <a:endParaRPr sz="1400" dirty="0">
              <a:latin typeface="Calibri"/>
              <a:ea typeface="Calibri"/>
              <a:cs typeface="Calibri"/>
              <a:sym typeface="Calibri"/>
            </a:endParaRPr>
          </a:p>
          <a:p>
            <a:pPr marL="0" marR="0" lvl="0" indent="0" algn="l" rtl="0">
              <a:spcBef>
                <a:spcPts val="0"/>
              </a:spcBef>
              <a:spcAft>
                <a:spcPts val="0"/>
              </a:spcAft>
              <a:buNone/>
            </a:pPr>
            <a:endParaRPr sz="1400" dirty="0">
              <a:latin typeface="Calibri"/>
              <a:ea typeface="Calibri"/>
              <a:cs typeface="Calibri"/>
              <a:sym typeface="Calibri"/>
            </a:endParaRPr>
          </a:p>
          <a:p>
            <a:pPr marL="0" marR="0" lvl="0" indent="0" algn="l" rtl="0">
              <a:spcBef>
                <a:spcPts val="0"/>
              </a:spcBef>
              <a:spcAft>
                <a:spcPts val="0"/>
              </a:spcAft>
              <a:buNone/>
            </a:pPr>
            <a:endParaRPr sz="1100" dirty="0">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Hashicorp Configuration Language (HCL)</a:t>
            </a:r>
            <a:endParaRPr b="1">
              <a:latin typeface="Helvetica Neue"/>
              <a:ea typeface="Helvetica Neue"/>
              <a:cs typeface="Helvetica Neue"/>
              <a:sym typeface="Helvetica Neue"/>
            </a:endParaRPr>
          </a:p>
        </p:txBody>
      </p:sp>
      <p:sp>
        <p:nvSpPr>
          <p:cNvPr id="238" name="Google Shape;238;p35"/>
          <p:cNvSpPr txBox="1">
            <a:spLocks noGrp="1"/>
          </p:cNvSpPr>
          <p:nvPr>
            <p:ph type="body" idx="1"/>
          </p:nvPr>
        </p:nvSpPr>
        <p:spPr>
          <a:xfrm>
            <a:off x="630000" y="1277474"/>
            <a:ext cx="7884000" cy="3321000"/>
          </a:xfrm>
          <a:prstGeom prst="rect">
            <a:avLst/>
          </a:prstGeom>
          <a:noFill/>
          <a:ln>
            <a:noFill/>
          </a:ln>
        </p:spPr>
        <p:txBody>
          <a:bodyPr spcFirstLastPara="1" wrap="square" lIns="67500" tIns="35100" rIns="68575" bIns="34275" anchor="t" anchorCtr="0">
            <a:noAutofit/>
          </a:bodyPr>
          <a:lstStyle/>
          <a:p>
            <a:pPr marL="342900" lvl="0" indent="-279400" algn="l" rtl="0">
              <a:lnSpc>
                <a:spcPct val="90000"/>
              </a:lnSpc>
              <a:spcBef>
                <a:spcPts val="0"/>
              </a:spcBef>
              <a:spcAft>
                <a:spcPts val="0"/>
              </a:spcAft>
              <a:buClr>
                <a:srgbClr val="000000"/>
              </a:buClr>
              <a:buSzPts val="1800"/>
              <a:buChar char="●"/>
            </a:pPr>
            <a:r>
              <a:rPr lang="en-US" dirty="0">
                <a:solidFill>
                  <a:srgbClr val="000000"/>
                </a:solidFill>
              </a:rPr>
              <a:t>The goal of HCL is to build a structured configuration language that is both human and machine friendly for use with command-line tools, but specifically targeted towards DevOps tools, servers, etc.</a:t>
            </a:r>
            <a:endParaRPr dirty="0">
              <a:solidFill>
                <a:srgbClr val="000000"/>
              </a:solidFill>
            </a:endParaRPr>
          </a:p>
          <a:p>
            <a:pPr marL="342900" lvl="0" indent="0" algn="l" rtl="0">
              <a:lnSpc>
                <a:spcPct val="90000"/>
              </a:lnSpc>
              <a:spcBef>
                <a:spcPts val="0"/>
              </a:spcBef>
              <a:spcAft>
                <a:spcPts val="0"/>
              </a:spcAft>
              <a:buNone/>
            </a:pPr>
            <a:endParaRPr dirty="0">
              <a:solidFill>
                <a:srgbClr val="000000"/>
              </a:solidFill>
            </a:endParaRPr>
          </a:p>
          <a:p>
            <a:pPr marL="342900" lvl="0" indent="-279400" algn="l" rtl="0">
              <a:lnSpc>
                <a:spcPct val="90000"/>
              </a:lnSpc>
              <a:spcBef>
                <a:spcPts val="0"/>
              </a:spcBef>
              <a:spcAft>
                <a:spcPts val="0"/>
              </a:spcAft>
              <a:buClr>
                <a:srgbClr val="000000"/>
              </a:buClr>
              <a:buSzPts val="1800"/>
              <a:buChar char="●"/>
            </a:pPr>
            <a:r>
              <a:rPr lang="en-US" dirty="0">
                <a:solidFill>
                  <a:srgbClr val="000000"/>
                </a:solidFill>
              </a:rPr>
              <a:t>Fully JSON compatible</a:t>
            </a:r>
            <a:endParaRPr dirty="0">
              <a:solidFill>
                <a:srgbClr val="000000"/>
              </a:solidFill>
            </a:endParaRPr>
          </a:p>
          <a:p>
            <a:pPr marL="0" lvl="0" indent="0" algn="l" rtl="0">
              <a:lnSpc>
                <a:spcPct val="90000"/>
              </a:lnSpc>
              <a:spcBef>
                <a:spcPts val="0"/>
              </a:spcBef>
              <a:spcAft>
                <a:spcPts val="0"/>
              </a:spcAft>
              <a:buNone/>
            </a:pPr>
            <a:endParaRPr dirty="0">
              <a:solidFill>
                <a:srgbClr val="000000"/>
              </a:solidFill>
            </a:endParaRPr>
          </a:p>
          <a:p>
            <a:pPr marL="342900" lvl="0" indent="-279400" algn="l" rtl="0">
              <a:lnSpc>
                <a:spcPct val="90000"/>
              </a:lnSpc>
              <a:spcBef>
                <a:spcPts val="0"/>
              </a:spcBef>
              <a:spcAft>
                <a:spcPts val="0"/>
              </a:spcAft>
              <a:buClr>
                <a:srgbClr val="000000"/>
              </a:buClr>
              <a:buSzPts val="1800"/>
              <a:buChar char="●"/>
            </a:pPr>
            <a:r>
              <a:rPr lang="en-US" dirty="0">
                <a:solidFill>
                  <a:srgbClr val="000000"/>
                </a:solidFill>
              </a:rPr>
              <a:t>Made up of </a:t>
            </a:r>
            <a:r>
              <a:rPr lang="en-US" b="1" dirty="0">
                <a:solidFill>
                  <a:srgbClr val="000000"/>
                </a:solidFill>
                <a:latin typeface="Helvetica Neue"/>
                <a:ea typeface="Helvetica Neue"/>
                <a:cs typeface="Helvetica Neue"/>
                <a:sym typeface="Helvetica Neue"/>
              </a:rPr>
              <a:t>blocks</a:t>
            </a:r>
            <a:r>
              <a:rPr lang="en-US" dirty="0">
                <a:solidFill>
                  <a:srgbClr val="000000"/>
                </a:solidFill>
              </a:rPr>
              <a:t>, which roughly equate to JSON objects. Each block maps to an object type as defined by </a:t>
            </a:r>
            <a:r>
              <a:rPr lang="en-US" b="1" dirty="0">
                <a:solidFill>
                  <a:srgbClr val="000000"/>
                </a:solidFill>
                <a:latin typeface="Helvetica Neue"/>
                <a:ea typeface="Helvetica Neue"/>
                <a:cs typeface="Helvetica Neue"/>
                <a:sym typeface="Helvetica Neue"/>
              </a:rPr>
              <a:t>Terraform providers</a:t>
            </a:r>
            <a:r>
              <a:rPr lang="en-US" dirty="0">
                <a:solidFill>
                  <a:srgbClr val="000000"/>
                </a:solidFill>
              </a:rPr>
              <a:t> (we’ll talk more about providers later)</a:t>
            </a:r>
            <a:endParaRPr dirty="0">
              <a:solidFill>
                <a:srgbClr val="000000"/>
              </a:solidFill>
            </a:endParaRPr>
          </a:p>
          <a:p>
            <a:pPr marL="0" lvl="0" indent="0" algn="l" rtl="0">
              <a:lnSpc>
                <a:spcPct val="90000"/>
              </a:lnSpc>
              <a:spcBef>
                <a:spcPts val="0"/>
              </a:spcBef>
              <a:spcAft>
                <a:spcPts val="0"/>
              </a:spcAft>
              <a:buNone/>
            </a:pPr>
            <a:endParaRPr dirty="0">
              <a:solidFill>
                <a:srgbClr val="000000"/>
              </a:solidFill>
            </a:endParaRPr>
          </a:p>
          <a:p>
            <a:pPr marL="342900" lvl="0" indent="-279400" algn="l" rtl="0">
              <a:lnSpc>
                <a:spcPct val="90000"/>
              </a:lnSpc>
              <a:spcBef>
                <a:spcPts val="0"/>
              </a:spcBef>
              <a:spcAft>
                <a:spcPts val="0"/>
              </a:spcAft>
              <a:buClr>
                <a:srgbClr val="000000"/>
              </a:buClr>
              <a:buSzPts val="1800"/>
              <a:buChar char="●"/>
            </a:pPr>
            <a:r>
              <a:rPr lang="en-US" u="sng" dirty="0">
                <a:solidFill>
                  <a:schemeClr val="hlink"/>
                </a:solidFill>
                <a:hlinkClick r:id="rId3"/>
              </a:rPr>
              <a:t>https://github.com/hashicorp/hcl</a:t>
            </a:r>
            <a:r>
              <a:rPr lang="en-US" dirty="0">
                <a:solidFill>
                  <a:srgbClr val="000000"/>
                </a:solidFill>
              </a:rPr>
              <a:t> </a:t>
            </a:r>
            <a:endParaRPr dirty="0">
              <a:solidFill>
                <a:srgbClr val="000000"/>
              </a:solidFill>
            </a:endParaRPr>
          </a:p>
        </p:txBody>
      </p:sp>
      <p:sp>
        <p:nvSpPr>
          <p:cNvPr id="239" name="Google Shape;239;p3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Terraform Project Content Types</a:t>
            </a:r>
            <a:endParaRPr b="1">
              <a:latin typeface="Helvetica Neue"/>
              <a:ea typeface="Helvetica Neue"/>
              <a:cs typeface="Helvetica Neue"/>
              <a:sym typeface="Helvetica Neue"/>
            </a:endParaRPr>
          </a:p>
        </p:txBody>
      </p:sp>
      <p:sp>
        <p:nvSpPr>
          <p:cNvPr id="245" name="Google Shape;245;p36"/>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0" lvl="0" indent="0" algn="l" rtl="0">
              <a:lnSpc>
                <a:spcPct val="90000"/>
              </a:lnSpc>
              <a:spcBef>
                <a:spcPts val="0"/>
              </a:spcBef>
              <a:spcAft>
                <a:spcPts val="0"/>
              </a:spcAft>
              <a:buNone/>
            </a:pPr>
            <a:r>
              <a:rPr lang="en-US" b="1">
                <a:solidFill>
                  <a:srgbClr val="000000"/>
                </a:solidFill>
                <a:latin typeface="Consolas"/>
                <a:ea typeface="Consolas"/>
                <a:cs typeface="Consolas"/>
                <a:sym typeface="Consolas"/>
              </a:rPr>
              <a:t>*.tf, *.tf.json</a:t>
            </a:r>
            <a:endParaRPr b="1">
              <a:solidFill>
                <a:srgbClr val="000000"/>
              </a:solidFill>
              <a:latin typeface="Consolas"/>
              <a:ea typeface="Consolas"/>
              <a:cs typeface="Consolas"/>
              <a:sym typeface="Consolas"/>
            </a:endParaRPr>
          </a:p>
          <a:p>
            <a:pPr marL="685800" lvl="1" indent="-279400" algn="l" rtl="0">
              <a:lnSpc>
                <a:spcPct val="90000"/>
              </a:lnSpc>
              <a:spcBef>
                <a:spcPts val="0"/>
              </a:spcBef>
              <a:spcAft>
                <a:spcPts val="0"/>
              </a:spcAft>
              <a:buClr>
                <a:srgbClr val="000000"/>
              </a:buClr>
              <a:buSzPts val="1800"/>
              <a:buChar char="○"/>
            </a:pPr>
            <a:r>
              <a:rPr lang="en-US" sz="1800">
                <a:solidFill>
                  <a:srgbClr val="000000"/>
                </a:solidFill>
              </a:rPr>
              <a:t>HCL or JSON</a:t>
            </a:r>
            <a:endParaRPr sz="1800">
              <a:solidFill>
                <a:srgbClr val="000000"/>
              </a:solidFill>
            </a:endParaRPr>
          </a:p>
          <a:p>
            <a:pPr marL="685800" lvl="1" indent="-279400" algn="l" rtl="0">
              <a:lnSpc>
                <a:spcPct val="90000"/>
              </a:lnSpc>
              <a:spcBef>
                <a:spcPts val="0"/>
              </a:spcBef>
              <a:spcAft>
                <a:spcPts val="0"/>
              </a:spcAft>
              <a:buClr>
                <a:srgbClr val="000000"/>
              </a:buClr>
              <a:buSzPts val="1800"/>
              <a:buChar char="○"/>
            </a:pPr>
            <a:r>
              <a:rPr lang="en-US" sz="1800">
                <a:solidFill>
                  <a:srgbClr val="000000"/>
                </a:solidFill>
              </a:rPr>
              <a:t>these files define your declarative infrastructure and resources</a:t>
            </a:r>
            <a:endParaRPr sz="1800">
              <a:solidFill>
                <a:srgbClr val="000000"/>
              </a:solidFill>
            </a:endParaRPr>
          </a:p>
          <a:p>
            <a:pPr marL="0" lvl="0" indent="0" algn="l" rtl="0">
              <a:lnSpc>
                <a:spcPct val="90000"/>
              </a:lnSpc>
              <a:spcBef>
                <a:spcPts val="0"/>
              </a:spcBef>
              <a:spcAft>
                <a:spcPts val="0"/>
              </a:spcAft>
              <a:buNone/>
            </a:pPr>
            <a:endParaRPr>
              <a:solidFill>
                <a:srgbClr val="000000"/>
              </a:solidFill>
            </a:endParaRPr>
          </a:p>
          <a:p>
            <a:pPr marL="0" lvl="0" indent="0" algn="l" rtl="0">
              <a:lnSpc>
                <a:spcPct val="90000"/>
              </a:lnSpc>
              <a:spcBef>
                <a:spcPts val="0"/>
              </a:spcBef>
              <a:spcAft>
                <a:spcPts val="0"/>
              </a:spcAft>
              <a:buNone/>
            </a:pPr>
            <a:r>
              <a:rPr lang="en-US" b="1">
                <a:solidFill>
                  <a:srgbClr val="000000"/>
                </a:solidFill>
                <a:latin typeface="Consolas"/>
                <a:ea typeface="Consolas"/>
                <a:cs typeface="Consolas"/>
                <a:sym typeface="Consolas"/>
              </a:rPr>
              <a:t>*.tfstate</a:t>
            </a:r>
            <a:endParaRPr b="1">
              <a:solidFill>
                <a:srgbClr val="000000"/>
              </a:solidFill>
              <a:latin typeface="Consolas"/>
              <a:ea typeface="Consolas"/>
              <a:cs typeface="Consolas"/>
              <a:sym typeface="Consolas"/>
            </a:endParaRPr>
          </a:p>
          <a:p>
            <a:pPr marL="685800" lvl="1" indent="-279400" algn="l" rtl="0">
              <a:lnSpc>
                <a:spcPct val="90000"/>
              </a:lnSpc>
              <a:spcBef>
                <a:spcPts val="0"/>
              </a:spcBef>
              <a:spcAft>
                <a:spcPts val="0"/>
              </a:spcAft>
              <a:buClr>
                <a:srgbClr val="000000"/>
              </a:buClr>
              <a:buSzPts val="1800"/>
              <a:buChar char="○"/>
            </a:pPr>
            <a:r>
              <a:rPr lang="en-US" sz="1800">
                <a:solidFill>
                  <a:srgbClr val="000000"/>
                </a:solidFill>
              </a:rPr>
              <a:t>JSON files that store state, reference to resources</a:t>
            </a:r>
            <a:endParaRPr sz="1800">
              <a:solidFill>
                <a:srgbClr val="000000"/>
              </a:solidFill>
            </a:endParaRPr>
          </a:p>
          <a:p>
            <a:pPr marL="685800" lvl="1" indent="-279400" algn="l" rtl="0">
              <a:lnSpc>
                <a:spcPct val="90000"/>
              </a:lnSpc>
              <a:spcBef>
                <a:spcPts val="0"/>
              </a:spcBef>
              <a:spcAft>
                <a:spcPts val="0"/>
              </a:spcAft>
              <a:buClr>
                <a:srgbClr val="000000"/>
              </a:buClr>
              <a:buSzPts val="1800"/>
              <a:buChar char="○"/>
            </a:pPr>
            <a:r>
              <a:rPr lang="en-US" sz="1800">
                <a:solidFill>
                  <a:srgbClr val="000000"/>
                </a:solidFill>
              </a:rPr>
              <a:t>created and maintained by terraform</a:t>
            </a:r>
            <a:endParaRPr sz="1800">
              <a:solidFill>
                <a:srgbClr val="000000"/>
              </a:solidFill>
            </a:endParaRPr>
          </a:p>
          <a:p>
            <a:pPr marL="0" lvl="0" indent="0" algn="l" rtl="0">
              <a:lnSpc>
                <a:spcPct val="90000"/>
              </a:lnSpc>
              <a:spcBef>
                <a:spcPts val="0"/>
              </a:spcBef>
              <a:spcAft>
                <a:spcPts val="0"/>
              </a:spcAft>
              <a:buNone/>
            </a:pPr>
            <a:endParaRPr>
              <a:solidFill>
                <a:srgbClr val="000000"/>
              </a:solidFill>
            </a:endParaRPr>
          </a:p>
          <a:p>
            <a:pPr marL="0" lvl="0" indent="0" algn="l" rtl="0">
              <a:lnSpc>
                <a:spcPct val="90000"/>
              </a:lnSpc>
              <a:spcBef>
                <a:spcPts val="0"/>
              </a:spcBef>
              <a:spcAft>
                <a:spcPts val="0"/>
              </a:spcAft>
              <a:buNone/>
            </a:pPr>
            <a:r>
              <a:rPr lang="en-US" b="1">
                <a:solidFill>
                  <a:srgbClr val="000000"/>
                </a:solidFill>
                <a:latin typeface="Consolas"/>
                <a:ea typeface="Consolas"/>
                <a:cs typeface="Consolas"/>
                <a:sym typeface="Consolas"/>
              </a:rPr>
              <a:t>terraform.tfvars,</a:t>
            </a:r>
            <a:r>
              <a:rPr lang="en-US">
                <a:solidFill>
                  <a:srgbClr val="000000"/>
                </a:solidFill>
              </a:rPr>
              <a:t> </a:t>
            </a:r>
            <a:r>
              <a:rPr lang="en-US" b="1">
                <a:solidFill>
                  <a:srgbClr val="000000"/>
                </a:solidFill>
                <a:latin typeface="Consolas"/>
                <a:ea typeface="Consolas"/>
                <a:cs typeface="Consolas"/>
                <a:sym typeface="Consolas"/>
              </a:rPr>
              <a:t>terraform.tfvars.json</a:t>
            </a:r>
            <a:r>
              <a:rPr lang="en-US">
                <a:solidFill>
                  <a:srgbClr val="000000"/>
                </a:solidFill>
              </a:rPr>
              <a:t> </a:t>
            </a:r>
            <a:r>
              <a:rPr lang="en-US" sz="1700">
                <a:solidFill>
                  <a:srgbClr val="000000"/>
                </a:solidFill>
              </a:rPr>
              <a:t>and/or</a:t>
            </a:r>
            <a:r>
              <a:rPr lang="en-US">
                <a:solidFill>
                  <a:srgbClr val="000000"/>
                </a:solidFill>
              </a:rPr>
              <a:t> </a:t>
            </a:r>
            <a:r>
              <a:rPr lang="en-US" b="1">
                <a:solidFill>
                  <a:srgbClr val="000000"/>
                </a:solidFill>
                <a:latin typeface="Consolas"/>
                <a:ea typeface="Consolas"/>
                <a:cs typeface="Consolas"/>
                <a:sym typeface="Consolas"/>
              </a:rPr>
              <a:t>*.auto.tfvars, *.auto.tfvars.json</a:t>
            </a:r>
            <a:endParaRPr b="1">
              <a:solidFill>
                <a:srgbClr val="000000"/>
              </a:solidFill>
              <a:latin typeface="Consolas"/>
              <a:ea typeface="Consolas"/>
              <a:cs typeface="Consolas"/>
              <a:sym typeface="Consolas"/>
            </a:endParaRPr>
          </a:p>
          <a:p>
            <a:pPr marL="685800" lvl="1" indent="-279400" algn="l" rtl="0">
              <a:lnSpc>
                <a:spcPct val="90000"/>
              </a:lnSpc>
              <a:spcBef>
                <a:spcPts val="0"/>
              </a:spcBef>
              <a:spcAft>
                <a:spcPts val="0"/>
              </a:spcAft>
              <a:buClr>
                <a:srgbClr val="000000"/>
              </a:buClr>
              <a:buSzPts val="1800"/>
              <a:buChar char="○"/>
            </a:pPr>
            <a:r>
              <a:rPr lang="en-US" sz="1800">
                <a:solidFill>
                  <a:srgbClr val="000000"/>
                </a:solidFill>
              </a:rPr>
              <a:t>HCL or JSON</a:t>
            </a:r>
            <a:endParaRPr sz="1800">
              <a:solidFill>
                <a:srgbClr val="000000"/>
              </a:solidFill>
            </a:endParaRPr>
          </a:p>
          <a:p>
            <a:pPr marL="685800" lvl="1" indent="-279400" algn="l" rtl="0">
              <a:lnSpc>
                <a:spcPct val="90000"/>
              </a:lnSpc>
              <a:spcBef>
                <a:spcPts val="0"/>
              </a:spcBef>
              <a:spcAft>
                <a:spcPts val="0"/>
              </a:spcAft>
              <a:buClr>
                <a:srgbClr val="000000"/>
              </a:buClr>
              <a:buSzPts val="1800"/>
              <a:buChar char="○"/>
            </a:pPr>
            <a:r>
              <a:rPr lang="en-US" sz="1800">
                <a:solidFill>
                  <a:srgbClr val="000000"/>
                </a:solidFill>
              </a:rPr>
              <a:t>variable definitions in bulk</a:t>
            </a:r>
            <a:endParaRPr sz="1800">
              <a:solidFill>
                <a:srgbClr val="000000"/>
              </a:solidFill>
            </a:endParaRPr>
          </a:p>
          <a:p>
            <a:pPr marL="685800" lvl="1" indent="-279400" algn="l" rtl="0">
              <a:lnSpc>
                <a:spcPct val="90000"/>
              </a:lnSpc>
              <a:spcBef>
                <a:spcPts val="0"/>
              </a:spcBef>
              <a:spcAft>
                <a:spcPts val="0"/>
              </a:spcAft>
              <a:buClr>
                <a:srgbClr val="000000"/>
              </a:buClr>
              <a:buSzPts val="1800"/>
              <a:buChar char="○"/>
            </a:pPr>
            <a:r>
              <a:rPr lang="en-US" sz="1800">
                <a:solidFill>
                  <a:srgbClr val="000000"/>
                </a:solidFill>
              </a:rPr>
              <a:t>(more to come on setting variable values at runtime)</a:t>
            </a:r>
            <a:endParaRPr sz="1800">
              <a:solidFill>
                <a:srgbClr val="000000"/>
              </a:solidFill>
            </a:endParaRPr>
          </a:p>
        </p:txBody>
      </p:sp>
      <p:sp>
        <p:nvSpPr>
          <p:cNvPr id="246" name="Google Shape;246;p3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Resources</a:t>
            </a:r>
            <a:endParaRPr b="1">
              <a:latin typeface="Helvetica Neue"/>
              <a:ea typeface="Helvetica Neue"/>
              <a:cs typeface="Helvetica Neue"/>
              <a:sym typeface="Helvetica Neue"/>
            </a:endParaRPr>
          </a:p>
        </p:txBody>
      </p:sp>
      <p:sp>
        <p:nvSpPr>
          <p:cNvPr id="252" name="Google Shape;252;p37"/>
          <p:cNvSpPr txBox="1">
            <a:spLocks noGrp="1"/>
          </p:cNvSpPr>
          <p:nvPr>
            <p:ph type="body" idx="1"/>
          </p:nvPr>
        </p:nvSpPr>
        <p:spPr>
          <a:xfrm>
            <a:off x="626625" y="1111275"/>
            <a:ext cx="7884000" cy="355200"/>
          </a:xfrm>
          <a:prstGeom prst="rect">
            <a:avLst/>
          </a:prstGeom>
          <a:noFill/>
          <a:ln>
            <a:noFill/>
          </a:ln>
        </p:spPr>
        <p:txBody>
          <a:bodyPr spcFirstLastPara="1" wrap="square" lIns="67500" tIns="35100" rIns="68575" bIns="34275" anchor="t" anchorCtr="0">
            <a:noAutofit/>
          </a:bodyPr>
          <a:lstStyle/>
          <a:p>
            <a:pPr marL="342900" marR="0" lvl="0" indent="-279400" algn="l" rtl="0">
              <a:lnSpc>
                <a:spcPct val="90000"/>
              </a:lnSpc>
              <a:spcBef>
                <a:spcPts val="0"/>
              </a:spcBef>
              <a:spcAft>
                <a:spcPts val="0"/>
              </a:spcAft>
              <a:buClr>
                <a:srgbClr val="000000"/>
              </a:buClr>
              <a:buSzPts val="1800"/>
              <a:buChar char="●"/>
            </a:pPr>
            <a:r>
              <a:rPr lang="en-US" b="1">
                <a:solidFill>
                  <a:srgbClr val="000000"/>
                </a:solidFill>
                <a:latin typeface="Consolas"/>
                <a:ea typeface="Consolas"/>
                <a:cs typeface="Consolas"/>
                <a:sym typeface="Consolas"/>
              </a:rPr>
              <a:t>*.tf</a:t>
            </a:r>
            <a:r>
              <a:rPr lang="en-US">
                <a:solidFill>
                  <a:srgbClr val="000000"/>
                </a:solidFill>
              </a:rPr>
              <a:t> files contain your </a:t>
            </a:r>
            <a:r>
              <a:rPr lang="en-US" b="1">
                <a:solidFill>
                  <a:srgbClr val="000000"/>
                </a:solidFill>
                <a:latin typeface="Helvetica Neue"/>
                <a:ea typeface="Helvetica Neue"/>
                <a:cs typeface="Helvetica Neue"/>
                <a:sym typeface="Helvetica Neue"/>
              </a:rPr>
              <a:t>HCL declarative</a:t>
            </a:r>
            <a:r>
              <a:rPr lang="en-US">
                <a:solidFill>
                  <a:srgbClr val="000000"/>
                </a:solidFill>
              </a:rPr>
              <a:t> definitions</a:t>
            </a:r>
            <a:endParaRPr>
              <a:solidFill>
                <a:srgbClr val="000000"/>
              </a:solidFill>
            </a:endParaRPr>
          </a:p>
          <a:p>
            <a:pPr marL="0" lvl="0" indent="0" algn="l" rtl="0">
              <a:spcBef>
                <a:spcPts val="0"/>
              </a:spcBef>
              <a:spcAft>
                <a:spcPts val="0"/>
              </a:spcAft>
              <a:buNone/>
            </a:pPr>
            <a:endParaRPr>
              <a:solidFill>
                <a:srgbClr val="000000"/>
              </a:solidFill>
            </a:endParaRPr>
          </a:p>
        </p:txBody>
      </p:sp>
      <p:sp>
        <p:nvSpPr>
          <p:cNvPr id="253" name="Google Shape;253;p3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22</a:t>
            </a:fld>
            <a:endParaRPr/>
          </a:p>
        </p:txBody>
      </p:sp>
      <p:sp>
        <p:nvSpPr>
          <p:cNvPr id="254" name="Google Shape;254;p37"/>
          <p:cNvSpPr txBox="1"/>
          <p:nvPr/>
        </p:nvSpPr>
        <p:spPr>
          <a:xfrm>
            <a:off x="873075" y="1564594"/>
            <a:ext cx="6138300" cy="2431500"/>
          </a:xfrm>
          <a:prstGeom prst="rect">
            <a:avLst/>
          </a:prstGeom>
          <a:solidFill>
            <a:srgbClr val="000000"/>
          </a:solidFill>
          <a:ln>
            <a:noFill/>
          </a:ln>
        </p:spPr>
        <p:txBody>
          <a:bodyPr spcFirstLastPara="1" wrap="square" lIns="68575" tIns="68575" rIns="68575" bIns="68575" anchor="t" anchorCtr="0">
            <a:noAutofit/>
          </a:bodyPr>
          <a:lstStyle/>
          <a:p>
            <a:pPr marL="0" lvl="0" indent="0" algn="l" rtl="0">
              <a:lnSpc>
                <a:spcPct val="90000"/>
              </a:lnSpc>
              <a:spcBef>
                <a:spcPts val="0"/>
              </a:spcBef>
              <a:spcAft>
                <a:spcPts val="0"/>
              </a:spcAft>
              <a:buClr>
                <a:schemeClr val="dk1"/>
              </a:buClr>
              <a:buSzPts val="800"/>
              <a:buFont typeface="Arial"/>
              <a:buNone/>
            </a:pPr>
            <a:r>
              <a:rPr lang="en-US" sz="2000" b="1">
                <a:solidFill>
                  <a:srgbClr val="FF9900"/>
                </a:solidFill>
                <a:latin typeface="Courier"/>
                <a:ea typeface="Courier"/>
                <a:cs typeface="Courier"/>
                <a:sym typeface="Courier"/>
              </a:rPr>
              <a:t>resource</a:t>
            </a:r>
            <a:r>
              <a:rPr lang="en-US" sz="2000" b="1">
                <a:solidFill>
                  <a:srgbClr val="FFFFFF"/>
                </a:solidFill>
                <a:latin typeface="Courier"/>
                <a:ea typeface="Courier"/>
                <a:cs typeface="Courier"/>
                <a:sym typeface="Courier"/>
              </a:rPr>
              <a:t> </a:t>
            </a:r>
            <a:r>
              <a:rPr lang="en-US" sz="2000" b="1">
                <a:solidFill>
                  <a:srgbClr val="6FA8DC"/>
                </a:solidFill>
                <a:latin typeface="Courier"/>
                <a:ea typeface="Courier"/>
                <a:cs typeface="Courier"/>
                <a:sym typeface="Courier"/>
              </a:rPr>
              <a:t>“aws_instance” “web”</a:t>
            </a:r>
            <a:r>
              <a:rPr lang="en-US" sz="2000" b="1">
                <a:solidFill>
                  <a:srgbClr val="FFFFFF"/>
                </a:solidFill>
                <a:latin typeface="Courier"/>
                <a:ea typeface="Courier"/>
                <a:cs typeface="Courier"/>
                <a:sym typeface="Courier"/>
              </a:rPr>
              <a:t> </a:t>
            </a:r>
            <a:r>
              <a:rPr lang="en-US" sz="2000" b="1">
                <a:solidFill>
                  <a:srgbClr val="C9DAF8"/>
                </a:solidFill>
                <a:latin typeface="Courier"/>
                <a:ea typeface="Courier"/>
                <a:cs typeface="Courier"/>
                <a:sym typeface="Courier"/>
              </a:rPr>
              <a:t>{</a:t>
            </a:r>
            <a:endParaRPr sz="20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ami</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“ami-19827362728”</a:t>
            </a:r>
            <a:endParaRPr sz="2000"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instance_type</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“t2.micro”</a:t>
            </a:r>
            <a:endParaRPr sz="2000"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tags</a:t>
            </a: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Name</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“my-first-instance”</a:t>
            </a:r>
            <a:endParaRPr sz="2000"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a:t>
            </a:r>
            <a:endParaRPr sz="2000" b="1">
              <a:solidFill>
                <a:srgbClr val="C9DAF8"/>
              </a:solidFill>
              <a:latin typeface="Courier"/>
              <a:ea typeface="Courier"/>
              <a:cs typeface="Courier"/>
              <a:sym typeface="Courier"/>
            </a:endParaRPr>
          </a:p>
          <a:p>
            <a:pPr marL="0" lvl="0" indent="0" algn="l" rtl="0">
              <a:spcBef>
                <a:spcPts val="0"/>
              </a:spcBef>
              <a:spcAft>
                <a:spcPts val="0"/>
              </a:spcAft>
              <a:buNone/>
            </a:pPr>
            <a:endParaRPr sz="1100">
              <a:latin typeface="Helvetica Neue Light"/>
              <a:ea typeface="Helvetica Neue Light"/>
              <a:cs typeface="Helvetica Neue Light"/>
              <a:sym typeface="Helvetica Neue Light"/>
            </a:endParaRPr>
          </a:p>
        </p:txBody>
      </p:sp>
      <p:sp>
        <p:nvSpPr>
          <p:cNvPr id="255" name="Google Shape;255;p37"/>
          <p:cNvSpPr txBox="1">
            <a:spLocks noGrp="1"/>
          </p:cNvSpPr>
          <p:nvPr>
            <p:ph type="body" idx="1"/>
          </p:nvPr>
        </p:nvSpPr>
        <p:spPr>
          <a:xfrm>
            <a:off x="630000" y="4094213"/>
            <a:ext cx="7884000" cy="566700"/>
          </a:xfrm>
          <a:prstGeom prst="rect">
            <a:avLst/>
          </a:prstGeom>
          <a:noFill/>
          <a:ln>
            <a:noFill/>
          </a:ln>
        </p:spPr>
        <p:txBody>
          <a:bodyPr spcFirstLastPara="1" wrap="square" lIns="67500" tIns="35100" rIns="68575" bIns="34275" anchor="t" anchorCtr="0">
            <a:noAutofit/>
          </a:bodyPr>
          <a:lstStyle/>
          <a:p>
            <a:pPr marL="342900" lvl="0" indent="-279400" algn="l" rtl="0">
              <a:spcBef>
                <a:spcPts val="0"/>
              </a:spcBef>
              <a:spcAft>
                <a:spcPts val="0"/>
              </a:spcAft>
              <a:buClr>
                <a:srgbClr val="000000"/>
              </a:buClr>
              <a:buSzPts val="1800"/>
              <a:buChar char="●"/>
            </a:pPr>
            <a:r>
              <a:rPr lang="en-US">
                <a:solidFill>
                  <a:schemeClr val="dk1"/>
                </a:solidFill>
              </a:rPr>
              <a:t>most </a:t>
            </a:r>
            <a:r>
              <a:rPr lang="en-US" b="1">
                <a:solidFill>
                  <a:schemeClr val="dk1"/>
                </a:solidFill>
                <a:latin typeface="Helvetica Neue"/>
                <a:ea typeface="Helvetica Neue"/>
                <a:cs typeface="Helvetica Neue"/>
                <a:sym typeface="Helvetica Neue"/>
              </a:rPr>
              <a:t>blocks</a:t>
            </a:r>
            <a:r>
              <a:rPr lang="en-US">
                <a:solidFill>
                  <a:schemeClr val="dk1"/>
                </a:solidFill>
              </a:rPr>
              <a:t> in your HCL represent a </a:t>
            </a:r>
            <a:r>
              <a:rPr lang="en-US" b="1">
                <a:solidFill>
                  <a:schemeClr val="dk1"/>
                </a:solidFill>
                <a:latin typeface="Helvetica Neue"/>
                <a:ea typeface="Helvetica Neue"/>
                <a:cs typeface="Helvetica Neue"/>
                <a:sym typeface="Helvetica Neue"/>
              </a:rPr>
              <a:t>resource</a:t>
            </a:r>
            <a:r>
              <a:rPr lang="en-US">
                <a:solidFill>
                  <a:schemeClr val="dk1"/>
                </a:solidFill>
              </a:rPr>
              <a:t> to be created/maintained by Terraform</a:t>
            </a:r>
            <a:endParaRPr>
              <a:solidFill>
                <a:srgbClr val="000000"/>
              </a:solidFill>
            </a:endParaRPr>
          </a:p>
          <a:p>
            <a:pPr marL="0" lvl="0" indent="0" algn="l" rtl="0">
              <a:spcBef>
                <a:spcPts val="0"/>
              </a:spcBef>
              <a:spcAft>
                <a:spcPts val="0"/>
              </a:spcAft>
              <a:buNone/>
            </a:pPr>
            <a:endParaRPr>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4"/>
                                        </p:tgtEl>
                                        <p:attrNameLst>
                                          <p:attrName>style.visibility</p:attrName>
                                        </p:attrNameLst>
                                      </p:cBhvr>
                                      <p:to>
                                        <p:strVal val="visible"/>
                                      </p:to>
                                    </p:set>
                                    <p:animEffect transition="in" filter="fade">
                                      <p:cBhvr>
                                        <p:cTn id="11" dur="1000"/>
                                        <p:tgtEl>
                                          <p:spTgt spid="25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5"/>
                                        </p:tgtEl>
                                        <p:attrNameLst>
                                          <p:attrName>style.visibility</p:attrName>
                                        </p:attrNameLst>
                                      </p:cBhvr>
                                      <p:to>
                                        <p:strVal val="visible"/>
                                      </p:to>
                                    </p:set>
                                    <p:animEffect transition="in" filter="fade">
                                      <p:cBhvr>
                                        <p:cTn id="16"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Resources</a:t>
            </a:r>
            <a:endParaRPr b="1">
              <a:latin typeface="Helvetica Neue"/>
              <a:ea typeface="Helvetica Neue"/>
              <a:cs typeface="Helvetica Neue"/>
              <a:sym typeface="Helvetica Neue"/>
            </a:endParaRPr>
          </a:p>
        </p:txBody>
      </p:sp>
      <p:sp>
        <p:nvSpPr>
          <p:cNvPr id="261" name="Google Shape;261;p38"/>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342900" lvl="0" indent="-279400" algn="l" rtl="0">
              <a:lnSpc>
                <a:spcPct val="115000"/>
              </a:lnSpc>
              <a:spcBef>
                <a:spcPts val="0"/>
              </a:spcBef>
              <a:spcAft>
                <a:spcPts val="0"/>
              </a:spcAft>
              <a:buClr>
                <a:srgbClr val="000000"/>
              </a:buClr>
              <a:buSzPts val="1800"/>
              <a:buChar char="●"/>
            </a:pPr>
            <a:r>
              <a:rPr lang="en-US" i="1" dirty="0">
                <a:solidFill>
                  <a:schemeClr val="dk1"/>
                </a:solidFill>
              </a:rPr>
              <a:t>Resources</a:t>
            </a:r>
            <a:r>
              <a:rPr lang="en-US" dirty="0">
                <a:solidFill>
                  <a:schemeClr val="dk1"/>
                </a:solidFill>
              </a:rPr>
              <a:t> are key elements and captured as top-level objects (blocks) in Terraform configuration files</a:t>
            </a:r>
            <a:endParaRPr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solidFill>
                  <a:schemeClr val="dk1"/>
                </a:solidFill>
              </a:rPr>
              <a:t>Each resource block indicates the intent to </a:t>
            </a:r>
            <a:r>
              <a:rPr lang="en-US" i="1" dirty="0">
                <a:solidFill>
                  <a:schemeClr val="dk1"/>
                </a:solidFill>
              </a:rPr>
              <a:t>idempotently</a:t>
            </a:r>
            <a:r>
              <a:rPr lang="en-US" dirty="0">
                <a:solidFill>
                  <a:schemeClr val="dk1"/>
                </a:solidFill>
              </a:rPr>
              <a:t> create that resource</a:t>
            </a:r>
            <a:endParaRPr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solidFill>
                  <a:schemeClr val="dk1"/>
                </a:solidFill>
              </a:rPr>
              <a:t>Body of resource contains configuration of attributes of that resource</a:t>
            </a:r>
            <a:endParaRPr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solidFill>
                  <a:schemeClr val="dk1"/>
                </a:solidFill>
              </a:rPr>
              <a:t>Each provider (e.g., AWS, Azure, etc.) provides its own set of resources and defines the configuration attributes</a:t>
            </a:r>
            <a:endParaRPr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solidFill>
                  <a:schemeClr val="dk1"/>
                </a:solidFill>
              </a:rPr>
              <a:t>When a resource is created by Terraform, it’s tracked in Terraform </a:t>
            </a:r>
            <a:r>
              <a:rPr lang="en-US" i="1" dirty="0">
                <a:solidFill>
                  <a:schemeClr val="dk1"/>
                </a:solidFill>
              </a:rPr>
              <a:t>state</a:t>
            </a:r>
            <a:endParaRPr i="1"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solidFill>
                  <a:schemeClr val="dk1"/>
                </a:solidFill>
              </a:rPr>
              <a:t>Resources can refer to attributes of other resources, creating implicit dependencies</a:t>
            </a:r>
            <a:endParaRPr dirty="0">
              <a:solidFill>
                <a:schemeClr val="dk1"/>
              </a:solidFill>
            </a:endParaRPr>
          </a:p>
          <a:p>
            <a:pPr marL="685800" lvl="1" indent="-279400" algn="l" rtl="0">
              <a:lnSpc>
                <a:spcPct val="115000"/>
              </a:lnSpc>
              <a:spcBef>
                <a:spcPts val="0"/>
              </a:spcBef>
              <a:spcAft>
                <a:spcPts val="0"/>
              </a:spcAft>
              <a:buClr>
                <a:srgbClr val="000000"/>
              </a:buClr>
              <a:buSzPts val="1800"/>
              <a:buChar char="○"/>
            </a:pPr>
            <a:r>
              <a:rPr lang="en-US" sz="1800" dirty="0">
                <a:solidFill>
                  <a:schemeClr val="dk1"/>
                </a:solidFill>
              </a:rPr>
              <a:t>Dependencies trigger sequential creation</a:t>
            </a:r>
            <a:endParaRPr sz="1800" dirty="0">
              <a:solidFill>
                <a:srgbClr val="000000"/>
              </a:solidFill>
            </a:endParaRPr>
          </a:p>
          <a:p>
            <a:pPr marL="0" marR="0" lvl="0" indent="0" algn="l" rtl="0">
              <a:lnSpc>
                <a:spcPct val="90000"/>
              </a:lnSpc>
              <a:spcBef>
                <a:spcPts val="0"/>
              </a:spcBef>
              <a:spcAft>
                <a:spcPts val="0"/>
              </a:spcAft>
              <a:buNone/>
            </a:pPr>
            <a:endParaRPr sz="1700" dirty="0">
              <a:solidFill>
                <a:srgbClr val="000000"/>
              </a:solidFill>
            </a:endParaRPr>
          </a:p>
        </p:txBody>
      </p:sp>
      <p:sp>
        <p:nvSpPr>
          <p:cNvPr id="262" name="Google Shape;262;p3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1"/>
                                        </p:tgtEl>
                                        <p:attrNameLst>
                                          <p:attrName>style.visibility</p:attrName>
                                        </p:attrNameLst>
                                      </p:cBhvr>
                                      <p:to>
                                        <p:strVal val="visible"/>
                                      </p:to>
                                    </p:set>
                                    <p:animEffect transition="in" filter="fade">
                                      <p:cBhvr>
                                        <p:cTn id="35" dur="10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Terraform Commands and the CLI</a:t>
            </a:r>
            <a:endParaRPr b="1">
              <a:latin typeface="Helvetica Neue"/>
              <a:ea typeface="Helvetica Neue"/>
              <a:cs typeface="Helvetica Neue"/>
              <a:sym typeface="Helvetica Neue"/>
            </a:endParaRPr>
          </a:p>
        </p:txBody>
      </p:sp>
      <p:sp>
        <p:nvSpPr>
          <p:cNvPr id="268" name="Google Shape;268;p39"/>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342900" marR="0" lvl="0" indent="-279400" algn="l" rtl="0">
              <a:lnSpc>
                <a:spcPct val="90000"/>
              </a:lnSpc>
              <a:spcBef>
                <a:spcPts val="0"/>
              </a:spcBef>
              <a:spcAft>
                <a:spcPts val="0"/>
              </a:spcAft>
              <a:buClr>
                <a:srgbClr val="000000"/>
              </a:buClr>
              <a:buSzPts val="1800"/>
              <a:buChar char="●"/>
            </a:pPr>
            <a:r>
              <a:rPr lang="en-US">
                <a:solidFill>
                  <a:srgbClr val="000000"/>
                </a:solidFill>
              </a:rPr>
              <a:t>The CLI is how you’ll most often use terraform</a:t>
            </a:r>
            <a:endParaRPr b="1">
              <a:solidFill>
                <a:srgbClr val="000000"/>
              </a:solidFill>
              <a:latin typeface="Courier"/>
              <a:ea typeface="Courier"/>
              <a:cs typeface="Courier"/>
              <a:sym typeface="Courier"/>
            </a:endParaRPr>
          </a:p>
          <a:p>
            <a:pPr marL="457200" marR="0" lvl="0" indent="457200" algn="l" rtl="0">
              <a:lnSpc>
                <a:spcPct val="90000"/>
              </a:lnSpc>
              <a:spcBef>
                <a:spcPts val="0"/>
              </a:spcBef>
              <a:spcAft>
                <a:spcPts val="0"/>
              </a:spcAft>
              <a:buNone/>
            </a:pPr>
            <a:r>
              <a:rPr lang="en-US" b="1">
                <a:solidFill>
                  <a:schemeClr val="dk1"/>
                </a:solidFill>
                <a:latin typeface="Consolas"/>
                <a:ea typeface="Consolas"/>
                <a:cs typeface="Consolas"/>
                <a:sym typeface="Consolas"/>
              </a:rPr>
              <a:t>terraform init …</a:t>
            </a:r>
            <a:endParaRPr b="1">
              <a:solidFill>
                <a:schemeClr val="dk1"/>
              </a:solidFill>
              <a:latin typeface="Consolas"/>
              <a:ea typeface="Consolas"/>
              <a:cs typeface="Consolas"/>
              <a:sym typeface="Consolas"/>
            </a:endParaRPr>
          </a:p>
          <a:p>
            <a:pPr marL="457200" marR="0" lvl="0" indent="457200" algn="l" rtl="0">
              <a:lnSpc>
                <a:spcPct val="90000"/>
              </a:lnSpc>
              <a:spcBef>
                <a:spcPts val="0"/>
              </a:spcBef>
              <a:spcAft>
                <a:spcPts val="0"/>
              </a:spcAft>
              <a:buNone/>
            </a:pPr>
            <a:r>
              <a:rPr lang="en-US" b="1">
                <a:solidFill>
                  <a:schemeClr val="dk1"/>
                </a:solidFill>
                <a:latin typeface="Consolas"/>
                <a:ea typeface="Consolas"/>
                <a:cs typeface="Consolas"/>
                <a:sym typeface="Consolas"/>
              </a:rPr>
              <a:t>terraform plan …</a:t>
            </a:r>
            <a:endParaRPr b="1">
              <a:solidFill>
                <a:schemeClr val="dk1"/>
              </a:solidFill>
              <a:latin typeface="Consolas"/>
              <a:ea typeface="Consolas"/>
              <a:cs typeface="Consolas"/>
              <a:sym typeface="Consolas"/>
            </a:endParaRPr>
          </a:p>
          <a:p>
            <a:pPr marL="457200" marR="0" lvl="0" indent="457200" algn="l" rtl="0">
              <a:lnSpc>
                <a:spcPct val="90000"/>
              </a:lnSpc>
              <a:spcBef>
                <a:spcPts val="0"/>
              </a:spcBef>
              <a:spcAft>
                <a:spcPts val="0"/>
              </a:spcAft>
              <a:buNone/>
            </a:pPr>
            <a:r>
              <a:rPr lang="en-US" b="1">
                <a:solidFill>
                  <a:schemeClr val="dk1"/>
                </a:solidFill>
                <a:latin typeface="Consolas"/>
                <a:ea typeface="Consolas"/>
                <a:cs typeface="Consolas"/>
                <a:sym typeface="Consolas"/>
              </a:rPr>
              <a:t>terraform apply …</a:t>
            </a:r>
            <a:endParaRPr b="1">
              <a:solidFill>
                <a:schemeClr val="dk1"/>
              </a:solidFill>
              <a:latin typeface="Consolas"/>
              <a:ea typeface="Consolas"/>
              <a:cs typeface="Consolas"/>
              <a:sym typeface="Consolas"/>
            </a:endParaRPr>
          </a:p>
          <a:p>
            <a:pPr marL="342900" marR="0" lvl="0" indent="342900" algn="l" rtl="0">
              <a:lnSpc>
                <a:spcPct val="90000"/>
              </a:lnSpc>
              <a:spcBef>
                <a:spcPts val="0"/>
              </a:spcBef>
              <a:spcAft>
                <a:spcPts val="0"/>
              </a:spcAft>
              <a:buNone/>
            </a:pPr>
            <a:endParaRPr sz="1700" b="1">
              <a:solidFill>
                <a:schemeClr val="dk1"/>
              </a:solidFill>
              <a:latin typeface="Courier"/>
              <a:ea typeface="Courier"/>
              <a:cs typeface="Courier"/>
              <a:sym typeface="Courier"/>
            </a:endParaRPr>
          </a:p>
          <a:p>
            <a:pPr marL="342900" marR="0" lvl="0" indent="-279400" algn="l" rtl="0">
              <a:lnSpc>
                <a:spcPct val="90000"/>
              </a:lnSpc>
              <a:spcBef>
                <a:spcPts val="0"/>
              </a:spcBef>
              <a:spcAft>
                <a:spcPts val="0"/>
              </a:spcAft>
              <a:buClr>
                <a:srgbClr val="000000"/>
              </a:buClr>
              <a:buSzPts val="1800"/>
              <a:buChar char="●"/>
            </a:pPr>
            <a:r>
              <a:rPr lang="en-US">
                <a:solidFill>
                  <a:srgbClr val="000000"/>
                </a:solidFill>
              </a:rPr>
              <a:t>And plenty more: </a:t>
            </a:r>
            <a:r>
              <a:rPr lang="en-US" b="1">
                <a:solidFill>
                  <a:srgbClr val="000000"/>
                </a:solidFill>
                <a:latin typeface="Consolas"/>
                <a:ea typeface="Consolas"/>
                <a:cs typeface="Consolas"/>
                <a:sym typeface="Consolas"/>
              </a:rPr>
              <a:t>terraform --help</a:t>
            </a:r>
            <a:r>
              <a:rPr lang="en-US" b="1">
                <a:solidFill>
                  <a:srgbClr val="000000"/>
                </a:solidFill>
                <a:latin typeface="Courier"/>
                <a:ea typeface="Courier"/>
                <a:cs typeface="Courier"/>
                <a:sym typeface="Courier"/>
              </a:rPr>
              <a:t> </a:t>
            </a:r>
            <a:r>
              <a:rPr lang="en-US">
                <a:solidFill>
                  <a:srgbClr val="000000"/>
                </a:solidFill>
              </a:rPr>
              <a:t>or </a:t>
            </a:r>
            <a:r>
              <a:rPr lang="en-US" u="sng">
                <a:solidFill>
                  <a:schemeClr val="hlink"/>
                </a:solidFill>
                <a:hlinkClick r:id="rId3"/>
              </a:rPr>
              <a:t>https://www.terraform.io/docs/commands/index.html</a:t>
            </a:r>
            <a:r>
              <a:rPr lang="en-US">
                <a:solidFill>
                  <a:srgbClr val="000000"/>
                </a:solidFill>
              </a:rPr>
              <a:t> </a:t>
            </a:r>
            <a:endParaRPr>
              <a:solidFill>
                <a:srgbClr val="000000"/>
              </a:solidFill>
            </a:endParaRPr>
          </a:p>
          <a:p>
            <a:pPr marL="0" marR="0" lvl="0" indent="0" algn="l" rtl="0">
              <a:lnSpc>
                <a:spcPct val="90000"/>
              </a:lnSpc>
              <a:spcBef>
                <a:spcPts val="0"/>
              </a:spcBef>
              <a:spcAft>
                <a:spcPts val="0"/>
              </a:spcAft>
              <a:buNone/>
            </a:pPr>
            <a:endParaRPr b="1">
              <a:solidFill>
                <a:srgbClr val="000000"/>
              </a:solidFill>
              <a:latin typeface="Courier"/>
              <a:ea typeface="Courier"/>
              <a:cs typeface="Courier"/>
              <a:sym typeface="Courier"/>
            </a:endParaRPr>
          </a:p>
          <a:p>
            <a:pPr marL="342900" marR="0" lvl="0" indent="-279400" algn="l" rtl="0">
              <a:lnSpc>
                <a:spcPct val="90000"/>
              </a:lnSpc>
              <a:spcBef>
                <a:spcPts val="0"/>
              </a:spcBef>
              <a:spcAft>
                <a:spcPts val="0"/>
              </a:spcAft>
              <a:buClr>
                <a:srgbClr val="000000"/>
              </a:buClr>
              <a:buSzPts val="1800"/>
              <a:buChar char="●"/>
            </a:pPr>
            <a:r>
              <a:rPr lang="en-US">
                <a:solidFill>
                  <a:srgbClr val="000000"/>
                </a:solidFill>
              </a:rPr>
              <a:t>Third-party SDKs also available for running and interacting with Terraform (e.g., </a:t>
            </a:r>
            <a:r>
              <a:rPr lang="en-US" b="1">
                <a:solidFill>
                  <a:srgbClr val="000000"/>
                </a:solidFill>
                <a:latin typeface="Consolas"/>
                <a:ea typeface="Consolas"/>
                <a:cs typeface="Consolas"/>
                <a:sym typeface="Consolas"/>
              </a:rPr>
              <a:t>scalr</a:t>
            </a:r>
            <a:r>
              <a:rPr lang="en-US">
                <a:solidFill>
                  <a:srgbClr val="000000"/>
                </a:solidFill>
              </a:rPr>
              <a:t>)</a:t>
            </a:r>
            <a:endParaRPr>
              <a:solidFill>
                <a:srgbClr val="000000"/>
              </a:solidFill>
            </a:endParaRPr>
          </a:p>
          <a:p>
            <a:pPr marL="0" marR="0" lvl="0" indent="0" algn="l" rtl="0">
              <a:lnSpc>
                <a:spcPct val="90000"/>
              </a:lnSpc>
              <a:spcBef>
                <a:spcPts val="0"/>
              </a:spcBef>
              <a:spcAft>
                <a:spcPts val="0"/>
              </a:spcAft>
              <a:buNone/>
            </a:pPr>
            <a:endParaRPr>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269" name="Google Shape;269;p3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0"/>
          <p:cNvSpPr txBox="1">
            <a:spLocks noGrp="1"/>
          </p:cNvSpPr>
          <p:nvPr>
            <p:ph type="sldNum" idx="12"/>
          </p:nvPr>
        </p:nvSpPr>
        <p:spPr>
          <a:xfrm>
            <a:off x="8504999" y="4902993"/>
            <a:ext cx="625500" cy="223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25</a:t>
            </a:fld>
            <a:endParaRPr/>
          </a:p>
        </p:txBody>
      </p:sp>
      <p:sp>
        <p:nvSpPr>
          <p:cNvPr id="276" name="Google Shape;276;p40"/>
          <p:cNvSpPr txBox="1"/>
          <p:nvPr/>
        </p:nvSpPr>
        <p:spPr>
          <a:xfrm>
            <a:off x="0" y="0"/>
            <a:ext cx="2307300" cy="5150400"/>
          </a:xfrm>
          <a:prstGeom prst="rect">
            <a:avLst/>
          </a:prstGeom>
          <a:solidFill>
            <a:srgbClr val="F17E3A"/>
          </a:solidFill>
          <a:ln>
            <a:noFill/>
          </a:ln>
        </p:spPr>
        <p:txBody>
          <a:bodyPr spcFirstLastPara="1" wrap="square" lIns="68575" tIns="68575" rIns="68575" bIns="68575" anchor="t" anchorCtr="0">
            <a:noAutofit/>
          </a:bodyPr>
          <a:lstStyle/>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r>
              <a:rPr lang="en-US" sz="1100">
                <a:solidFill>
                  <a:srgbClr val="FFFFFF"/>
                </a:solidFill>
                <a:latin typeface="Helvetica Neue Light"/>
                <a:ea typeface="Helvetica Neue Light"/>
                <a:cs typeface="Helvetica Neue Light"/>
                <a:sym typeface="Helvetica Neue Light"/>
              </a:rPr>
              <a:t>Big picture look at</a:t>
            </a: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r>
              <a:rPr lang="en-US" sz="1800" b="1">
                <a:solidFill>
                  <a:srgbClr val="FFFFFF"/>
                </a:solidFill>
                <a:latin typeface="Helvetica Neue"/>
                <a:ea typeface="Helvetica Neue"/>
                <a:cs typeface="Helvetica Neue"/>
                <a:sym typeface="Helvetica Neue"/>
              </a:rPr>
              <a:t>Terraform Command Flow</a:t>
            </a:r>
            <a:endParaRPr sz="1800" b="1">
              <a:solidFill>
                <a:srgbClr val="FFFFFF"/>
              </a:solidFill>
              <a:latin typeface="Helvetica Neue"/>
              <a:ea typeface="Helvetica Neue"/>
              <a:cs typeface="Helvetica Neue"/>
              <a:sym typeface="Helvetica Neue"/>
            </a:endParaRPr>
          </a:p>
        </p:txBody>
      </p:sp>
      <p:pic>
        <p:nvPicPr>
          <p:cNvPr id="277" name="Google Shape;277;p40"/>
          <p:cNvPicPr preferRelativeResize="0"/>
          <p:nvPr/>
        </p:nvPicPr>
        <p:blipFill>
          <a:blip r:embed="rId3">
            <a:alphaModFix/>
          </a:blip>
          <a:stretch>
            <a:fillRect/>
          </a:stretch>
        </p:blipFill>
        <p:spPr>
          <a:xfrm>
            <a:off x="2421450" y="0"/>
            <a:ext cx="6635956" cy="514350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Consolas"/>
                <a:ea typeface="Consolas"/>
                <a:cs typeface="Consolas"/>
                <a:sym typeface="Consolas"/>
              </a:rPr>
              <a:t>terraform init</a:t>
            </a:r>
            <a:endParaRPr b="1">
              <a:latin typeface="Consolas"/>
              <a:ea typeface="Consolas"/>
              <a:cs typeface="Consolas"/>
              <a:sym typeface="Consolas"/>
            </a:endParaRPr>
          </a:p>
        </p:txBody>
      </p:sp>
      <p:sp>
        <p:nvSpPr>
          <p:cNvPr id="283" name="Google Shape;283;p41"/>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342900" marR="0" lvl="0" indent="-279400" algn="l" rtl="0">
              <a:lnSpc>
                <a:spcPct val="90000"/>
              </a:lnSpc>
              <a:spcBef>
                <a:spcPts val="0"/>
              </a:spcBef>
              <a:spcAft>
                <a:spcPts val="0"/>
              </a:spcAft>
              <a:buClr>
                <a:srgbClr val="000000"/>
              </a:buClr>
              <a:buSzPts val="1800"/>
              <a:buChar char="●"/>
            </a:pPr>
            <a:r>
              <a:rPr lang="en-US" dirty="0">
                <a:solidFill>
                  <a:srgbClr val="000000"/>
                </a:solidFill>
                <a:latin typeface="Helvetica Neue Light" panose="020B0604020202020204" charset="0"/>
              </a:rPr>
              <a:t>A special command, run before other commands/operations</a:t>
            </a:r>
            <a:endParaRPr dirty="0">
              <a:solidFill>
                <a:srgbClr val="000000"/>
              </a:solidFill>
              <a:latin typeface="Helvetica Neue Light" panose="020B0604020202020204" charset="0"/>
            </a:endParaRPr>
          </a:p>
          <a:p>
            <a:pPr marL="342900" marR="0" lvl="0" indent="-279400" algn="l" rtl="0">
              <a:lnSpc>
                <a:spcPct val="90000"/>
              </a:lnSpc>
              <a:spcBef>
                <a:spcPts val="0"/>
              </a:spcBef>
              <a:spcAft>
                <a:spcPts val="0"/>
              </a:spcAft>
              <a:buClr>
                <a:srgbClr val="000000"/>
              </a:buClr>
              <a:buSzPts val="1800"/>
              <a:buChar char="●"/>
            </a:pPr>
            <a:r>
              <a:rPr lang="en-US" dirty="0">
                <a:solidFill>
                  <a:srgbClr val="000000"/>
                </a:solidFill>
                <a:latin typeface="Helvetica Neue Light" panose="020B0604020202020204" charset="0"/>
              </a:rPr>
              <a:t>What does it do?</a:t>
            </a:r>
            <a:endParaRPr dirty="0">
              <a:solidFill>
                <a:srgbClr val="000000"/>
              </a:solidFill>
              <a:latin typeface="Helvetica Neue Light" panose="020B0604020202020204" charset="0"/>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latin typeface="Helvetica Neue Light" panose="020B0604020202020204" charset="0"/>
              </a:rPr>
              <a:t>Downloads required provider packages</a:t>
            </a:r>
            <a:endParaRPr sz="1800" dirty="0">
              <a:solidFill>
                <a:srgbClr val="000000"/>
              </a:solidFill>
              <a:latin typeface="Helvetica Neue Light" panose="020B0604020202020204" charset="0"/>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latin typeface="Helvetica Neue Light" panose="020B0604020202020204" charset="0"/>
              </a:rPr>
              <a:t>Downloads modules referenced in the HCL (more on modules later)</a:t>
            </a:r>
            <a:endParaRPr sz="1800" dirty="0">
              <a:solidFill>
                <a:srgbClr val="000000"/>
              </a:solidFill>
              <a:latin typeface="Helvetica Neue Light" panose="020B0604020202020204" charset="0"/>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latin typeface="Helvetica Neue Light" panose="020B0604020202020204" charset="0"/>
              </a:rPr>
              <a:t>Initializes state</a:t>
            </a:r>
            <a:endParaRPr sz="1800" dirty="0">
              <a:solidFill>
                <a:srgbClr val="000000"/>
              </a:solidFill>
              <a:latin typeface="Helvetica Neue Light" panose="020B0604020202020204" charset="0"/>
            </a:endParaRPr>
          </a:p>
          <a:p>
            <a:pPr marL="1028700" marR="0" lvl="2" indent="-273050" algn="l" rtl="0">
              <a:lnSpc>
                <a:spcPct val="90000"/>
              </a:lnSpc>
              <a:spcBef>
                <a:spcPts val="0"/>
              </a:spcBef>
              <a:spcAft>
                <a:spcPts val="0"/>
              </a:spcAft>
              <a:buClr>
                <a:srgbClr val="000000"/>
              </a:buClr>
              <a:buSzPts val="1700"/>
              <a:buChar char="■"/>
            </a:pPr>
            <a:r>
              <a:rPr lang="en-US" sz="1700" dirty="0">
                <a:solidFill>
                  <a:srgbClr val="000000"/>
                </a:solidFill>
                <a:latin typeface="Helvetica Neue Light" panose="020B0604020202020204" charset="0"/>
              </a:rPr>
              <a:t>Local state: ensuring local state file(s) exist</a:t>
            </a:r>
            <a:endParaRPr sz="1700" dirty="0">
              <a:solidFill>
                <a:srgbClr val="000000"/>
              </a:solidFill>
              <a:latin typeface="Helvetica Neue Light" panose="020B0604020202020204" charset="0"/>
            </a:endParaRPr>
          </a:p>
          <a:p>
            <a:pPr marL="1028700" marR="0" lvl="2" indent="-273050" algn="l" rtl="0">
              <a:lnSpc>
                <a:spcPct val="90000"/>
              </a:lnSpc>
              <a:spcBef>
                <a:spcPts val="0"/>
              </a:spcBef>
              <a:spcAft>
                <a:spcPts val="0"/>
              </a:spcAft>
              <a:buClr>
                <a:srgbClr val="000000"/>
              </a:buClr>
              <a:buSzPts val="1700"/>
              <a:buChar char="■"/>
            </a:pPr>
            <a:r>
              <a:rPr lang="en-US" sz="1700" dirty="0">
                <a:solidFill>
                  <a:srgbClr val="000000"/>
                </a:solidFill>
                <a:latin typeface="Helvetica Neue Light" panose="020B0604020202020204" charset="0"/>
              </a:rPr>
              <a:t>Remote state: more complex initialization (more on remote state later)</a:t>
            </a:r>
            <a:endParaRPr sz="1700" dirty="0">
              <a:solidFill>
                <a:srgbClr val="000000"/>
              </a:solidFill>
              <a:latin typeface="Helvetica Neue Light" panose="020B0604020202020204" charset="0"/>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latin typeface="Helvetica Neue Light" panose="020B0604020202020204" charset="0"/>
              </a:rPr>
              <a:t>Basic syntax check</a:t>
            </a:r>
            <a:endParaRPr sz="1800" dirty="0">
              <a:solidFill>
                <a:srgbClr val="000000"/>
              </a:solidFill>
              <a:latin typeface="Helvetica Neue Light" panose="020B0604020202020204" charset="0"/>
            </a:endParaRPr>
          </a:p>
          <a:p>
            <a:pPr marL="685800" marR="0" lvl="0" indent="0" algn="l" rtl="0">
              <a:lnSpc>
                <a:spcPct val="90000"/>
              </a:lnSpc>
              <a:spcBef>
                <a:spcPts val="0"/>
              </a:spcBef>
              <a:spcAft>
                <a:spcPts val="0"/>
              </a:spcAft>
              <a:buNone/>
            </a:pPr>
            <a:endParaRPr dirty="0">
              <a:solidFill>
                <a:srgbClr val="000000"/>
              </a:solidFill>
              <a:latin typeface="Helvetica Neue Light" panose="020B0604020202020204" charset="0"/>
            </a:endParaRPr>
          </a:p>
          <a:p>
            <a:pPr marL="342900" marR="0" lvl="0" indent="-279400" algn="l" rtl="0">
              <a:lnSpc>
                <a:spcPct val="90000"/>
              </a:lnSpc>
              <a:spcBef>
                <a:spcPts val="0"/>
              </a:spcBef>
              <a:spcAft>
                <a:spcPts val="0"/>
              </a:spcAft>
              <a:buClr>
                <a:srgbClr val="000000"/>
              </a:buClr>
              <a:buSzPts val="1800"/>
              <a:buChar char="●"/>
            </a:pPr>
            <a:r>
              <a:rPr lang="en-US" dirty="0">
                <a:solidFill>
                  <a:srgbClr val="000000"/>
                </a:solidFill>
                <a:latin typeface="Helvetica Neue Light" panose="020B0604020202020204" charset="0"/>
              </a:rPr>
              <a:t>Idempotent</a:t>
            </a:r>
            <a:endParaRPr dirty="0">
              <a:solidFill>
                <a:srgbClr val="000000"/>
              </a:solidFill>
              <a:latin typeface="Helvetica Neue Light" panose="020B0604020202020204" charset="0"/>
            </a:endParaRPr>
          </a:p>
          <a:p>
            <a:pPr marL="342900" marR="0" lvl="0" indent="0" algn="l" rtl="0">
              <a:lnSpc>
                <a:spcPct val="90000"/>
              </a:lnSpc>
              <a:spcBef>
                <a:spcPts val="0"/>
              </a:spcBef>
              <a:spcAft>
                <a:spcPts val="0"/>
              </a:spcAft>
              <a:buNone/>
            </a:pPr>
            <a:endParaRPr dirty="0">
              <a:solidFill>
                <a:srgbClr val="000000"/>
              </a:solidFill>
              <a:latin typeface="Helvetica Neue Light" panose="020B0604020202020204" charset="0"/>
            </a:endParaRPr>
          </a:p>
          <a:p>
            <a:pPr marL="342900" marR="0" lvl="0" indent="-279400" algn="l" rtl="0">
              <a:lnSpc>
                <a:spcPct val="90000"/>
              </a:lnSpc>
              <a:spcBef>
                <a:spcPts val="0"/>
              </a:spcBef>
              <a:spcAft>
                <a:spcPts val="0"/>
              </a:spcAft>
              <a:buClr>
                <a:srgbClr val="000000"/>
              </a:buClr>
              <a:buSzPts val="1800"/>
              <a:buChar char="●"/>
            </a:pPr>
            <a:r>
              <a:rPr lang="en-US" dirty="0">
                <a:solidFill>
                  <a:srgbClr val="000000"/>
                </a:solidFill>
                <a:latin typeface="Helvetica Neue Light" panose="020B0604020202020204" charset="0"/>
              </a:rPr>
              <a:t>Remember the </a:t>
            </a:r>
            <a:r>
              <a:rPr lang="en-US" b="1" dirty="0">
                <a:solidFill>
                  <a:srgbClr val="000000"/>
                </a:solidFill>
                <a:latin typeface="Helvetica Neue Light" panose="020B0604020202020204" charset="0"/>
                <a:ea typeface="Consolas"/>
                <a:cs typeface="Consolas"/>
                <a:sym typeface="Consolas"/>
              </a:rPr>
              <a:t>.terraform</a:t>
            </a:r>
            <a:r>
              <a:rPr lang="en-US" dirty="0">
                <a:solidFill>
                  <a:srgbClr val="000000"/>
                </a:solidFill>
                <a:latin typeface="Helvetica Neue Light" panose="020B0604020202020204" charset="0"/>
              </a:rPr>
              <a:t> directory?</a:t>
            </a:r>
            <a:endParaRPr dirty="0">
              <a:solidFill>
                <a:srgbClr val="000000"/>
              </a:solidFill>
              <a:latin typeface="Helvetica Neue Light" panose="020B0604020202020204" charset="0"/>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latin typeface="Helvetica Neue Light" panose="020B0604020202020204" charset="0"/>
                <a:ea typeface="Consolas"/>
                <a:cs typeface="Consolas"/>
                <a:sym typeface="Consolas"/>
              </a:rPr>
              <a:t>The </a:t>
            </a:r>
            <a:r>
              <a:rPr lang="en-US" sz="1800" b="1" dirty="0" err="1">
                <a:solidFill>
                  <a:srgbClr val="000000"/>
                </a:solidFill>
                <a:latin typeface="Helvetica Neue Light" panose="020B0604020202020204" charset="0"/>
                <a:ea typeface="Consolas"/>
                <a:cs typeface="Consolas"/>
                <a:sym typeface="Consolas"/>
              </a:rPr>
              <a:t>init</a:t>
            </a:r>
            <a:r>
              <a:rPr lang="en-US" sz="1800" dirty="0">
                <a:solidFill>
                  <a:srgbClr val="000000"/>
                </a:solidFill>
                <a:latin typeface="Helvetica Neue Light" panose="020B0604020202020204" charset="0"/>
              </a:rPr>
              <a:t> command downloads the provider packages and modules to this directory</a:t>
            </a:r>
            <a:endParaRPr sz="1800" dirty="0">
              <a:solidFill>
                <a:srgbClr val="000000"/>
              </a:solidFill>
              <a:latin typeface="Helvetica Neue Light" panose="020B0604020202020204" charset="0"/>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latin typeface="Helvetica Neue Light" panose="020B0604020202020204" charset="0"/>
              </a:rPr>
              <a:t>Also where state files live.</a:t>
            </a:r>
            <a:endParaRPr sz="1800" dirty="0">
              <a:solidFill>
                <a:srgbClr val="000000"/>
              </a:solidFill>
              <a:latin typeface="Helvetica Neue Light" panose="020B0604020202020204" charset="0"/>
            </a:endParaRPr>
          </a:p>
          <a:p>
            <a:pPr marL="0" marR="0" lvl="0" indent="0" algn="l" rtl="0">
              <a:lnSpc>
                <a:spcPct val="90000"/>
              </a:lnSpc>
              <a:spcBef>
                <a:spcPts val="0"/>
              </a:spcBef>
              <a:spcAft>
                <a:spcPts val="0"/>
              </a:spcAft>
              <a:buNone/>
            </a:pPr>
            <a:endParaRPr dirty="0">
              <a:solidFill>
                <a:srgbClr val="000000"/>
              </a:solidFill>
              <a:latin typeface="Helvetica Neue Light" panose="020B0604020202020204" charset="0"/>
            </a:endParaRPr>
          </a:p>
        </p:txBody>
      </p:sp>
      <p:sp>
        <p:nvSpPr>
          <p:cNvPr id="284" name="Google Shape;284;p4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2"/>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1: First Terraform Project</a:t>
            </a:r>
            <a:endParaRPr b="1">
              <a:latin typeface="Helvetica Neue"/>
              <a:ea typeface="Helvetica Neue"/>
              <a:cs typeface="Helvetica Neue"/>
              <a:sym typeface="Helvetica Neue"/>
            </a:endParaRPr>
          </a:p>
        </p:txBody>
      </p:sp>
      <p:sp>
        <p:nvSpPr>
          <p:cNvPr id="290" name="Google Shape;290;p42"/>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1</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291" name="Google Shape;291;p42"/>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Extending Your Project</a:t>
            </a:r>
            <a:endParaRPr b="1">
              <a:latin typeface="Helvetica Neue"/>
              <a:ea typeface="Helvetica Neue"/>
              <a:cs typeface="Helvetica Neue"/>
              <a:sym typeface="Helvetica Neue"/>
            </a:endParaRPr>
          </a:p>
        </p:txBody>
      </p:sp>
      <p:sp>
        <p:nvSpPr>
          <p:cNvPr id="297" name="Google Shape;297;p43"/>
          <p:cNvSpPr txBox="1">
            <a:spLocks noGrp="1"/>
          </p:cNvSpPr>
          <p:nvPr>
            <p:ph type="body" idx="1"/>
          </p:nvPr>
        </p:nvSpPr>
        <p:spPr>
          <a:xfrm>
            <a:off x="630000" y="1206863"/>
            <a:ext cx="7884000" cy="30687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Input Variables</a:t>
            </a:r>
            <a:br>
              <a:rPr lang="en-US" sz="2000" dirty="0">
                <a:solidFill>
                  <a:srgbClr val="000000"/>
                </a:solidFill>
              </a:rPr>
            </a:br>
            <a:endParaRPr sz="2000" dirty="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Locals</a:t>
            </a:r>
            <a:br>
              <a:rPr lang="en-US" sz="2000" dirty="0">
                <a:solidFill>
                  <a:srgbClr val="000000"/>
                </a:solidFill>
              </a:rPr>
            </a:br>
            <a:endParaRPr sz="2000" dirty="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Data Sources</a:t>
            </a:r>
            <a:br>
              <a:rPr lang="en-US" sz="2000" dirty="0">
                <a:solidFill>
                  <a:srgbClr val="000000"/>
                </a:solidFill>
              </a:rPr>
            </a:br>
            <a:endParaRPr sz="2000" dirty="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Provisioners</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Font typeface="Consolas"/>
              <a:buChar char="○"/>
            </a:pPr>
            <a:r>
              <a:rPr lang="en-US" sz="2000" b="1" dirty="0">
                <a:solidFill>
                  <a:srgbClr val="000000"/>
                </a:solidFill>
                <a:latin typeface="Consolas"/>
                <a:ea typeface="Consolas"/>
                <a:cs typeface="Consolas"/>
                <a:sym typeface="Consolas"/>
              </a:rPr>
              <a:t>remote-exec</a:t>
            </a:r>
            <a:endParaRPr sz="2000" b="1" dirty="0">
              <a:solidFill>
                <a:srgbClr val="000000"/>
              </a:solidFill>
              <a:latin typeface="Consolas"/>
              <a:ea typeface="Consolas"/>
              <a:cs typeface="Consolas"/>
              <a:sym typeface="Consolas"/>
            </a:endParaRPr>
          </a:p>
          <a:p>
            <a:pPr marL="685800" marR="0" lvl="1" indent="-292100" algn="l" rtl="0">
              <a:lnSpc>
                <a:spcPct val="90000"/>
              </a:lnSpc>
              <a:spcBef>
                <a:spcPts val="0"/>
              </a:spcBef>
              <a:spcAft>
                <a:spcPts val="0"/>
              </a:spcAft>
              <a:buClr>
                <a:srgbClr val="000000"/>
              </a:buClr>
              <a:buSzPts val="2000"/>
              <a:buFont typeface="Consolas"/>
              <a:buChar char="○"/>
            </a:pPr>
            <a:r>
              <a:rPr lang="en-US" sz="2000" b="1" dirty="0">
                <a:solidFill>
                  <a:srgbClr val="000000"/>
                </a:solidFill>
                <a:latin typeface="Consolas"/>
                <a:ea typeface="Consolas"/>
                <a:cs typeface="Consolas"/>
                <a:sym typeface="Consolas"/>
              </a:rPr>
              <a:t>local-exec</a:t>
            </a:r>
            <a:endParaRPr sz="2000" b="1" dirty="0">
              <a:solidFill>
                <a:srgbClr val="000000"/>
              </a:solidFill>
              <a:latin typeface="Consolas"/>
              <a:ea typeface="Consolas"/>
              <a:cs typeface="Consolas"/>
              <a:sym typeface="Consolas"/>
            </a:endParaRPr>
          </a:p>
          <a:p>
            <a:pPr marL="685800" marR="0" lvl="1" indent="-292100" algn="l" rtl="0">
              <a:lnSpc>
                <a:spcPct val="90000"/>
              </a:lnSpc>
              <a:spcBef>
                <a:spcPts val="0"/>
              </a:spcBef>
              <a:spcAft>
                <a:spcPts val="0"/>
              </a:spcAft>
              <a:buClr>
                <a:srgbClr val="000000"/>
              </a:buClr>
              <a:buSzPts val="2000"/>
              <a:buFont typeface="Consolas"/>
              <a:buChar char="○"/>
            </a:pPr>
            <a:r>
              <a:rPr lang="en-US" sz="2000" b="1" dirty="0" err="1">
                <a:solidFill>
                  <a:srgbClr val="000000"/>
                </a:solidFill>
                <a:latin typeface="Consolas"/>
                <a:ea typeface="Consolas"/>
                <a:cs typeface="Consolas"/>
                <a:sym typeface="Consolas"/>
              </a:rPr>
              <a:t>null_resource</a:t>
            </a:r>
            <a:endParaRPr sz="2000" b="1" dirty="0">
              <a:solidFill>
                <a:srgbClr val="000000"/>
              </a:solidFill>
              <a:latin typeface="Consolas"/>
              <a:ea typeface="Consolas"/>
              <a:cs typeface="Consolas"/>
              <a:sym typeface="Consolas"/>
            </a:endParaRPr>
          </a:p>
          <a:p>
            <a:pPr marL="0" marR="0" lvl="0" indent="0" algn="l" rtl="0">
              <a:lnSpc>
                <a:spcPct val="90000"/>
              </a:lnSpc>
              <a:spcBef>
                <a:spcPts val="0"/>
              </a:spcBef>
              <a:spcAft>
                <a:spcPts val="0"/>
              </a:spcAft>
              <a:buNone/>
            </a:pPr>
            <a:endParaRPr sz="2000" dirty="0">
              <a:solidFill>
                <a:srgbClr val="000000"/>
              </a:solidFill>
            </a:endParaRPr>
          </a:p>
        </p:txBody>
      </p:sp>
      <p:sp>
        <p:nvSpPr>
          <p:cNvPr id="298" name="Google Shape;298;p4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Input Variables</a:t>
            </a:r>
            <a:endParaRPr b="1">
              <a:latin typeface="Helvetica Neue"/>
              <a:ea typeface="Helvetica Neue"/>
              <a:cs typeface="Helvetica Neue"/>
              <a:sym typeface="Helvetica Neue"/>
            </a:endParaRPr>
          </a:p>
        </p:txBody>
      </p:sp>
      <p:sp>
        <p:nvSpPr>
          <p:cNvPr id="304" name="Google Shape;304;p44"/>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Enable interchangeable values to be stored centrally and referenced single or multiple times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Similar to variables in other languages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Declared in </a:t>
            </a:r>
            <a:r>
              <a:rPr lang="en-US" sz="2000" b="1" dirty="0">
                <a:solidFill>
                  <a:srgbClr val="000000"/>
                </a:solidFill>
                <a:latin typeface="Consolas"/>
                <a:ea typeface="Consolas"/>
                <a:cs typeface="Consolas"/>
                <a:sym typeface="Consolas"/>
              </a:rPr>
              <a:t>variable</a:t>
            </a:r>
            <a:r>
              <a:rPr lang="en-US" sz="2000" dirty="0">
                <a:solidFill>
                  <a:srgbClr val="000000"/>
                </a:solidFill>
              </a:rPr>
              <a:t> blocks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Parsed first</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Cannot interpolate or reference other variables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Allow for default values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Optionally specify value type, e.g.,</a:t>
            </a:r>
            <a:endParaRPr sz="2000" dirty="0">
              <a:solidFill>
                <a:srgbClr val="000000"/>
              </a:solidFill>
            </a:endParaRPr>
          </a:p>
          <a:p>
            <a:pPr marL="685800" lvl="1" indent="-279400" algn="l" rtl="0">
              <a:lnSpc>
                <a:spcPct val="115000"/>
              </a:lnSpc>
              <a:spcBef>
                <a:spcPts val="0"/>
              </a:spcBef>
              <a:spcAft>
                <a:spcPts val="0"/>
              </a:spcAft>
              <a:buClr>
                <a:srgbClr val="000000"/>
              </a:buClr>
              <a:buSzPts val="1800"/>
              <a:buFont typeface="Consolas"/>
              <a:buChar char="○"/>
            </a:pPr>
            <a:r>
              <a:rPr lang="en-US" sz="1800" b="1" dirty="0">
                <a:solidFill>
                  <a:srgbClr val="000000"/>
                </a:solidFill>
                <a:latin typeface="Consolas"/>
                <a:ea typeface="Consolas"/>
                <a:cs typeface="Consolas"/>
                <a:sym typeface="Consolas"/>
              </a:rPr>
              <a:t>List, Map, String</a:t>
            </a:r>
            <a:endParaRPr sz="1800" b="1" dirty="0">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None/>
            </a:pPr>
            <a:endParaRPr sz="2000" dirty="0">
              <a:solidFill>
                <a:srgbClr val="000000"/>
              </a:solidFill>
            </a:endParaRPr>
          </a:p>
        </p:txBody>
      </p:sp>
      <p:sp>
        <p:nvSpPr>
          <p:cNvPr id="305" name="Google Shape;305;p4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7"/>
          <p:cNvSpPr/>
          <p:nvPr/>
        </p:nvSpPr>
        <p:spPr>
          <a:xfrm>
            <a:off x="0" y="2641673"/>
            <a:ext cx="9144000" cy="22536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Helvetica Neue Light"/>
              <a:ea typeface="Helvetica Neue Light"/>
              <a:cs typeface="Helvetica Neue Light"/>
              <a:sym typeface="Helvetica Neue Light"/>
            </a:endParaRPr>
          </a:p>
        </p:txBody>
      </p:sp>
      <p:sp>
        <p:nvSpPr>
          <p:cNvPr id="77" name="Google Shape;77;p17"/>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a:t>An Overview</a:t>
            </a:r>
            <a:endParaRPr/>
          </a:p>
        </p:txBody>
      </p:sp>
      <p:sp>
        <p:nvSpPr>
          <p:cNvPr id="78" name="Google Shape;78;p17"/>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a:t>
            </a:fld>
            <a:endParaRPr/>
          </a:p>
        </p:txBody>
      </p:sp>
      <p:sp>
        <p:nvSpPr>
          <p:cNvPr id="79" name="Google Shape;79;p17"/>
          <p:cNvSpPr txBox="1"/>
          <p:nvPr/>
        </p:nvSpPr>
        <p:spPr>
          <a:xfrm>
            <a:off x="648316" y="2922705"/>
            <a:ext cx="4296900" cy="3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100" b="0" i="0" u="none" strike="noStrike" cap="none">
                <a:solidFill>
                  <a:srgbClr val="595959"/>
                </a:solidFill>
                <a:latin typeface="Helvetica Neue Light"/>
                <a:ea typeface="Helvetica Neue Light"/>
                <a:cs typeface="Helvetica Neue Light"/>
                <a:sym typeface="Helvetica Neue Light"/>
              </a:rPr>
              <a:t>…Impacts you daily.</a:t>
            </a:r>
            <a:endParaRPr sz="1100"/>
          </a:p>
        </p:txBody>
      </p:sp>
      <p:sp>
        <p:nvSpPr>
          <p:cNvPr id="80" name="Google Shape;80;p17"/>
          <p:cNvSpPr txBox="1"/>
          <p:nvPr/>
        </p:nvSpPr>
        <p:spPr>
          <a:xfrm>
            <a:off x="661825" y="3362269"/>
            <a:ext cx="4296900" cy="992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20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200">
              <a:solidFill>
                <a:srgbClr val="595959"/>
              </a:solidFill>
              <a:latin typeface="Helvetica Neue Light"/>
              <a:ea typeface="Helvetica Neue Light"/>
              <a:cs typeface="Helvetica Neue Light"/>
              <a:sym typeface="Helvetica Neue Light"/>
            </a:endParaRPr>
          </a:p>
        </p:txBody>
      </p:sp>
      <p:sp>
        <p:nvSpPr>
          <p:cNvPr id="81" name="Google Shape;81;p17"/>
          <p:cNvSpPr txBox="1"/>
          <p:nvPr/>
        </p:nvSpPr>
        <p:spPr>
          <a:xfrm>
            <a:off x="655639" y="1322906"/>
            <a:ext cx="2721900" cy="36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000">
                <a:solidFill>
                  <a:srgbClr val="595959"/>
                </a:solidFill>
                <a:latin typeface="Helvetica Neue Light"/>
                <a:ea typeface="Helvetica Neue Light"/>
                <a:cs typeface="Helvetica Neue Light"/>
                <a:sym typeface="Helvetica Neue Light"/>
              </a:rPr>
              <a:t>Our purpose…</a:t>
            </a:r>
            <a:endParaRPr sz="1100"/>
          </a:p>
        </p:txBody>
      </p:sp>
      <p:sp>
        <p:nvSpPr>
          <p:cNvPr id="82" name="Google Shape;82;p17"/>
          <p:cNvSpPr txBox="1"/>
          <p:nvPr/>
        </p:nvSpPr>
        <p:spPr>
          <a:xfrm>
            <a:off x="643966" y="1714514"/>
            <a:ext cx="36648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200">
                <a:solidFill>
                  <a:srgbClr val="595959"/>
                </a:solidFill>
                <a:latin typeface="Helvetica Neue Light"/>
                <a:ea typeface="Helvetica Neue Light"/>
                <a:cs typeface="Helvetica Neue Light"/>
                <a:sym typeface="Helvetica Neue Light"/>
              </a:rPr>
              <a:t>We help organizations learn and adopt new technologies. </a:t>
            </a:r>
            <a:endParaRPr sz="1200">
              <a:solidFill>
                <a:srgbClr val="595959"/>
              </a:solidFill>
              <a:latin typeface="Helvetica Neue Light"/>
              <a:ea typeface="Helvetica Neue Light"/>
              <a:cs typeface="Helvetica Neue Light"/>
              <a:sym typeface="Helvetica Neue Light"/>
            </a:endParaRPr>
          </a:p>
        </p:txBody>
      </p:sp>
      <p:pic>
        <p:nvPicPr>
          <p:cNvPr id="83" name="Google Shape;83;p17" descr="A picture containing object&#10;&#10;Description automatically generated"/>
          <p:cNvPicPr preferRelativeResize="0"/>
          <p:nvPr/>
        </p:nvPicPr>
        <p:blipFill rotWithShape="1">
          <a:blip r:embed="rId3">
            <a:alphaModFix/>
          </a:blip>
          <a:srcRect/>
          <a:stretch/>
        </p:blipFill>
        <p:spPr>
          <a:xfrm>
            <a:off x="4405342" y="1337782"/>
            <a:ext cx="4553546" cy="753464"/>
          </a:xfrm>
          <a:prstGeom prst="rect">
            <a:avLst/>
          </a:prstGeom>
          <a:noFill/>
          <a:ln>
            <a:noFill/>
          </a:ln>
        </p:spPr>
      </p:pic>
      <p:sp>
        <p:nvSpPr>
          <p:cNvPr id="84" name="Google Shape;84;p17"/>
          <p:cNvSpPr txBox="1"/>
          <p:nvPr/>
        </p:nvSpPr>
        <p:spPr>
          <a:xfrm>
            <a:off x="6426643" y="2738038"/>
            <a:ext cx="16293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rgbClr val="595959"/>
                </a:solidFill>
                <a:latin typeface="Helvetica Neue Light"/>
                <a:ea typeface="Helvetica Neue Light"/>
                <a:cs typeface="Helvetica Neue Light"/>
                <a:sym typeface="Helvetica Neue Light"/>
              </a:rPr>
              <a:t>In 2018 alone...</a:t>
            </a:r>
            <a:endParaRPr sz="1100"/>
          </a:p>
        </p:txBody>
      </p:sp>
      <p:pic>
        <p:nvPicPr>
          <p:cNvPr id="85" name="Google Shape;85;p17"/>
          <p:cNvPicPr preferRelativeResize="0"/>
          <p:nvPr/>
        </p:nvPicPr>
        <p:blipFill rotWithShape="1">
          <a:blip r:embed="rId4">
            <a:alphaModFix/>
          </a:blip>
          <a:srcRect/>
          <a:stretch/>
        </p:blipFill>
        <p:spPr>
          <a:xfrm>
            <a:off x="5572453" y="3149989"/>
            <a:ext cx="2874818" cy="164393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Example Variable Definition</a:t>
            </a:r>
            <a:endParaRPr b="1">
              <a:latin typeface="Helvetica Neue"/>
              <a:ea typeface="Helvetica Neue"/>
              <a:cs typeface="Helvetica Neue"/>
              <a:sym typeface="Helvetica Neue"/>
            </a:endParaRPr>
          </a:p>
        </p:txBody>
      </p:sp>
      <p:sp>
        <p:nvSpPr>
          <p:cNvPr id="311" name="Google Shape;311;p4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30</a:t>
            </a:fld>
            <a:endParaRPr/>
          </a:p>
        </p:txBody>
      </p:sp>
      <p:sp>
        <p:nvSpPr>
          <p:cNvPr id="312" name="Google Shape;312;p45"/>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lnSpc>
                <a:spcPct val="90000"/>
              </a:lnSpc>
              <a:spcBef>
                <a:spcPts val="0"/>
              </a:spcBef>
              <a:spcAft>
                <a:spcPts val="0"/>
              </a:spcAft>
              <a:buNone/>
            </a:pPr>
            <a:r>
              <a:rPr lang="en-US" sz="2700" b="1" dirty="0">
                <a:solidFill>
                  <a:srgbClr val="FF9900"/>
                </a:solidFill>
                <a:latin typeface="Courier"/>
                <a:ea typeface="Courier"/>
                <a:cs typeface="Courier"/>
                <a:sym typeface="Courier"/>
              </a:rPr>
              <a:t>variable</a:t>
            </a:r>
            <a:r>
              <a:rPr lang="en-US" sz="2700" b="1" dirty="0">
                <a:solidFill>
                  <a:srgbClr val="FFFFFF"/>
                </a:solidFill>
                <a:latin typeface="Courier"/>
                <a:ea typeface="Courier"/>
                <a:cs typeface="Courier"/>
                <a:sym typeface="Courier"/>
              </a:rPr>
              <a:t> </a:t>
            </a:r>
            <a:r>
              <a:rPr lang="en-US" sz="2700" b="1" dirty="0">
                <a:solidFill>
                  <a:srgbClr val="6FA8DC"/>
                </a:solidFill>
                <a:latin typeface="Courier"/>
                <a:ea typeface="Courier"/>
                <a:cs typeface="Courier"/>
                <a:sym typeface="Courier"/>
              </a:rPr>
              <a:t>“</a:t>
            </a:r>
            <a:r>
              <a:rPr lang="en-US" sz="2700" b="1" dirty="0" err="1">
                <a:solidFill>
                  <a:srgbClr val="6FA8DC"/>
                </a:solidFill>
                <a:latin typeface="Courier"/>
                <a:ea typeface="Courier"/>
                <a:cs typeface="Courier"/>
                <a:sym typeface="Courier"/>
              </a:rPr>
              <a:t>instance_size</a:t>
            </a:r>
            <a:r>
              <a:rPr lang="en-US" sz="2700" b="1" dirty="0">
                <a:solidFill>
                  <a:srgbClr val="6FA8DC"/>
                </a:solidFill>
                <a:latin typeface="Courier"/>
                <a:ea typeface="Courier"/>
                <a:cs typeface="Courier"/>
                <a:sym typeface="Courier"/>
              </a:rPr>
              <a:t>”</a:t>
            </a:r>
            <a:r>
              <a:rPr lang="en-US" sz="2700" b="1" dirty="0">
                <a:solidFill>
                  <a:srgbClr val="FFFFFF"/>
                </a:solidFill>
                <a:latin typeface="Courier"/>
                <a:ea typeface="Courier"/>
                <a:cs typeface="Courier"/>
                <a:sym typeface="Courier"/>
              </a:rPr>
              <a:t> </a:t>
            </a:r>
            <a:r>
              <a:rPr lang="en-US" sz="2700" b="1" dirty="0">
                <a:solidFill>
                  <a:srgbClr val="C9DAF8"/>
                </a:solidFill>
                <a:latin typeface="Courier"/>
                <a:ea typeface="Courier"/>
                <a:cs typeface="Courier"/>
                <a:sym typeface="Courier"/>
              </a:rPr>
              <a:t>{</a:t>
            </a:r>
            <a:endParaRPr sz="2700"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C9DAF8"/>
                </a:solidFill>
                <a:latin typeface="Courier"/>
                <a:ea typeface="Courier"/>
                <a:cs typeface="Courier"/>
                <a:sym typeface="Courier"/>
              </a:rPr>
              <a:t>  </a:t>
            </a:r>
            <a:r>
              <a:rPr lang="en-US" sz="2700" b="1" dirty="0">
                <a:solidFill>
                  <a:srgbClr val="8E7CC3"/>
                </a:solidFill>
                <a:latin typeface="Courier"/>
                <a:ea typeface="Courier"/>
                <a:cs typeface="Courier"/>
                <a:sym typeface="Courier"/>
              </a:rPr>
              <a:t>default</a:t>
            </a:r>
            <a:r>
              <a:rPr lang="en-US" sz="2700" b="1" dirty="0">
                <a:solidFill>
                  <a:srgbClr val="C9DAF8"/>
                </a:solidFill>
                <a:latin typeface="Courier"/>
                <a:ea typeface="Courier"/>
                <a:cs typeface="Courier"/>
                <a:sym typeface="Courier"/>
              </a:rPr>
              <a:t>     = </a:t>
            </a:r>
            <a:r>
              <a:rPr lang="en-US" sz="2700" b="1" dirty="0">
                <a:solidFill>
                  <a:srgbClr val="6AA84F"/>
                </a:solidFill>
                <a:latin typeface="Courier"/>
                <a:ea typeface="Courier"/>
                <a:cs typeface="Courier"/>
                <a:sym typeface="Courier"/>
              </a:rPr>
              <a:t>“t2.micro”</a:t>
            </a:r>
            <a:endParaRPr sz="2700" b="1" dirty="0">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C9DAF8"/>
                </a:solidFill>
                <a:latin typeface="Courier"/>
                <a:ea typeface="Courier"/>
                <a:cs typeface="Courier"/>
                <a:sym typeface="Courier"/>
              </a:rPr>
              <a:t>  </a:t>
            </a:r>
            <a:r>
              <a:rPr lang="en-US" sz="2700" b="1" dirty="0">
                <a:solidFill>
                  <a:srgbClr val="8E7CC3"/>
                </a:solidFill>
                <a:latin typeface="Courier"/>
                <a:ea typeface="Courier"/>
                <a:cs typeface="Courier"/>
                <a:sym typeface="Courier"/>
              </a:rPr>
              <a:t>type</a:t>
            </a:r>
            <a:r>
              <a:rPr lang="en-US" sz="2700" b="1" dirty="0">
                <a:solidFill>
                  <a:srgbClr val="C9DAF8"/>
                </a:solidFill>
                <a:latin typeface="Courier"/>
                <a:ea typeface="Courier"/>
                <a:cs typeface="Courier"/>
                <a:sym typeface="Courier"/>
              </a:rPr>
              <a:t>        = </a:t>
            </a:r>
            <a:r>
              <a:rPr lang="en-US" sz="2700" b="1" dirty="0">
                <a:solidFill>
                  <a:srgbClr val="6AA84F"/>
                </a:solidFill>
                <a:latin typeface="Courier"/>
                <a:ea typeface="Courier"/>
                <a:cs typeface="Courier"/>
                <a:sym typeface="Courier"/>
              </a:rPr>
              <a:t>string</a:t>
            </a:r>
            <a:endParaRPr sz="2700" b="1" dirty="0">
              <a:solidFill>
                <a:srgbClr val="FF9900"/>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6AA84F"/>
                </a:solidFill>
                <a:latin typeface="Courier"/>
                <a:ea typeface="Courier"/>
                <a:cs typeface="Courier"/>
                <a:sym typeface="Courier"/>
              </a:rPr>
              <a:t>  </a:t>
            </a:r>
            <a:r>
              <a:rPr lang="en-US" sz="2700" b="1" dirty="0">
                <a:solidFill>
                  <a:srgbClr val="8E7CC3"/>
                </a:solidFill>
                <a:latin typeface="Courier"/>
                <a:ea typeface="Courier"/>
                <a:cs typeface="Courier"/>
                <a:sym typeface="Courier"/>
              </a:rPr>
              <a:t>description </a:t>
            </a:r>
            <a:r>
              <a:rPr lang="en-US" sz="2700" b="1" dirty="0">
                <a:solidFill>
                  <a:srgbClr val="C9DAF8"/>
                </a:solidFill>
                <a:latin typeface="Courier"/>
                <a:ea typeface="Courier"/>
                <a:cs typeface="Courier"/>
                <a:sym typeface="Courier"/>
              </a:rPr>
              <a:t>= </a:t>
            </a:r>
            <a:r>
              <a:rPr lang="en-US" sz="2700" b="1" dirty="0">
                <a:solidFill>
                  <a:srgbClr val="6AA84F"/>
                </a:solidFill>
                <a:latin typeface="Courier"/>
                <a:ea typeface="Courier"/>
                <a:cs typeface="Courier"/>
                <a:sym typeface="Courier"/>
              </a:rPr>
              <a:t>“Size of EC2 instance”</a:t>
            </a:r>
            <a:endParaRPr sz="2700" b="1" dirty="0">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C9DAF8"/>
                </a:solidFill>
                <a:latin typeface="Courier"/>
                <a:ea typeface="Courier"/>
                <a:cs typeface="Courier"/>
                <a:sym typeface="Courier"/>
              </a:rPr>
              <a:t>}</a:t>
            </a:r>
            <a:endParaRPr sz="2700" b="1" dirty="0">
              <a:solidFill>
                <a:srgbClr val="C9DAF8"/>
              </a:solidFill>
              <a:latin typeface="Courier"/>
              <a:ea typeface="Courier"/>
              <a:cs typeface="Courier"/>
              <a:sym typeface="Courie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Locals</a:t>
            </a:r>
            <a:endParaRPr b="1">
              <a:latin typeface="Helvetica Neue"/>
              <a:ea typeface="Helvetica Neue"/>
              <a:cs typeface="Helvetica Neue"/>
              <a:sym typeface="Helvetica Neue"/>
            </a:endParaRPr>
          </a:p>
        </p:txBody>
      </p:sp>
      <p:sp>
        <p:nvSpPr>
          <p:cNvPr id="318" name="Google Shape;318;p46"/>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Mutable values that allow for interpolation and inference</a:t>
            </a:r>
            <a:endParaRPr sz="2000" dirty="0">
              <a:solidFill>
                <a:srgbClr val="000000"/>
              </a:solidFill>
            </a:endParaRPr>
          </a:p>
          <a:p>
            <a:pPr marL="34290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b="1" dirty="0">
                <a:solidFill>
                  <a:srgbClr val="000000"/>
                </a:solidFill>
                <a:latin typeface="Helvetica Neue"/>
                <a:ea typeface="Helvetica Neue"/>
                <a:cs typeface="Helvetica Neue"/>
                <a:sym typeface="Helvetica Neue"/>
              </a:rPr>
              <a:t>CAN</a:t>
            </a:r>
            <a:r>
              <a:rPr lang="en-US" sz="2000" dirty="0">
                <a:solidFill>
                  <a:srgbClr val="000000"/>
                </a:solidFill>
              </a:rPr>
              <a:t> reference variables and other locals</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b="1" dirty="0">
                <a:solidFill>
                  <a:srgbClr val="000000"/>
                </a:solidFill>
                <a:latin typeface="Helvetica Neue"/>
                <a:ea typeface="Helvetica Neue"/>
                <a:cs typeface="Helvetica Neue"/>
                <a:sym typeface="Helvetica Neue"/>
              </a:rPr>
              <a:t>CAN’T</a:t>
            </a:r>
            <a:r>
              <a:rPr lang="en-US" sz="2000" dirty="0">
                <a:solidFill>
                  <a:srgbClr val="000000"/>
                </a:solidFill>
              </a:rPr>
              <a:t> be set via arguments from the command line</a:t>
            </a:r>
            <a:endParaRPr sz="2000" dirty="0">
              <a:solidFill>
                <a:srgbClr val="000000"/>
              </a:solidFill>
            </a:endParaRPr>
          </a:p>
          <a:p>
            <a:pPr marL="34290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Use them when a value is used in many places in your code and that value is likely to change</a:t>
            </a:r>
            <a:endParaRPr sz="2000" dirty="0">
              <a:solidFill>
                <a:srgbClr val="000000"/>
              </a:solidFill>
            </a:endParaRPr>
          </a:p>
          <a:p>
            <a:pPr marL="34290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Don’t overuse them or your code can be difficult to read</a:t>
            </a:r>
            <a:endParaRPr sz="2000" dirty="0">
              <a:solidFill>
                <a:srgbClr val="000000"/>
              </a:solidFill>
            </a:endParaRPr>
          </a:p>
        </p:txBody>
      </p:sp>
      <p:sp>
        <p:nvSpPr>
          <p:cNvPr id="319" name="Google Shape;319;p4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Local Definitions</a:t>
            </a:r>
            <a:endParaRPr b="1">
              <a:latin typeface="Helvetica Neue"/>
              <a:ea typeface="Helvetica Neue"/>
              <a:cs typeface="Helvetica Neue"/>
              <a:sym typeface="Helvetica Neue"/>
            </a:endParaRPr>
          </a:p>
        </p:txBody>
      </p:sp>
      <p:sp>
        <p:nvSpPr>
          <p:cNvPr id="325" name="Google Shape;325;p4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32</a:t>
            </a:fld>
            <a:endParaRPr/>
          </a:p>
        </p:txBody>
      </p:sp>
      <p:sp>
        <p:nvSpPr>
          <p:cNvPr id="326" name="Google Shape;326;p47"/>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lnSpc>
                <a:spcPct val="90000"/>
              </a:lnSpc>
              <a:spcBef>
                <a:spcPts val="0"/>
              </a:spcBef>
              <a:spcAft>
                <a:spcPts val="0"/>
              </a:spcAft>
              <a:buNone/>
            </a:pPr>
            <a:endParaRPr sz="2300" b="1">
              <a:solidFill>
                <a:srgbClr val="FF9900"/>
              </a:solidFill>
              <a:latin typeface="Courier"/>
              <a:ea typeface="Courier"/>
              <a:cs typeface="Courier"/>
              <a:sym typeface="Courier"/>
            </a:endParaRPr>
          </a:p>
          <a:p>
            <a:pPr marL="0" lvl="0" indent="0" algn="l" rtl="0">
              <a:lnSpc>
                <a:spcPct val="90000"/>
              </a:lnSpc>
              <a:spcBef>
                <a:spcPts val="0"/>
              </a:spcBef>
              <a:spcAft>
                <a:spcPts val="0"/>
              </a:spcAft>
              <a:buNone/>
            </a:pPr>
            <a:endParaRPr sz="2300" b="1">
              <a:solidFill>
                <a:srgbClr val="FF9900"/>
              </a:solidFill>
              <a:latin typeface="Courier"/>
              <a:ea typeface="Courier"/>
              <a:cs typeface="Courier"/>
              <a:sym typeface="Courier"/>
            </a:endParaRPr>
          </a:p>
          <a:p>
            <a:pPr marL="0" lvl="0" indent="0" algn="l" rtl="0">
              <a:lnSpc>
                <a:spcPct val="90000"/>
              </a:lnSpc>
              <a:spcBef>
                <a:spcPts val="0"/>
              </a:spcBef>
              <a:spcAft>
                <a:spcPts val="0"/>
              </a:spcAft>
              <a:buNone/>
            </a:pPr>
            <a:r>
              <a:rPr lang="en-US" sz="2500" b="1">
                <a:solidFill>
                  <a:srgbClr val="FF9900"/>
                </a:solidFill>
                <a:latin typeface="Courier"/>
                <a:ea typeface="Courier"/>
                <a:cs typeface="Courier"/>
                <a:sym typeface="Courier"/>
              </a:rPr>
              <a:t>locals</a:t>
            </a:r>
            <a:r>
              <a:rPr lang="en-US" sz="2500" b="1">
                <a:solidFill>
                  <a:srgbClr val="FFFFFF"/>
                </a:solidFill>
                <a:latin typeface="Courier"/>
                <a:ea typeface="Courier"/>
                <a:cs typeface="Courier"/>
                <a:sym typeface="Courier"/>
              </a:rPr>
              <a:t> </a:t>
            </a:r>
            <a:r>
              <a:rPr lang="en-US" sz="2500" b="1">
                <a:solidFill>
                  <a:srgbClr val="C9DAF8"/>
                </a:solidFill>
                <a:latin typeface="Courier"/>
                <a:ea typeface="Courier"/>
                <a:cs typeface="Courier"/>
                <a:sym typeface="Courier"/>
              </a:rPr>
              <a:t>{</a:t>
            </a:r>
            <a:endParaRPr sz="2500" b="1">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500" b="1">
                <a:solidFill>
                  <a:srgbClr val="C9DAF8"/>
                </a:solidFill>
                <a:latin typeface="Courier"/>
                <a:ea typeface="Courier"/>
                <a:cs typeface="Courier"/>
                <a:sym typeface="Courier"/>
              </a:rPr>
              <a:t>  </a:t>
            </a:r>
            <a:r>
              <a:rPr lang="en-US" sz="2500" b="1">
                <a:solidFill>
                  <a:srgbClr val="8E7CC3"/>
                </a:solidFill>
                <a:latin typeface="Courier"/>
                <a:ea typeface="Courier"/>
                <a:cs typeface="Courier"/>
                <a:sym typeface="Courier"/>
              </a:rPr>
              <a:t>one</a:t>
            </a:r>
            <a:r>
              <a:rPr lang="en-US" sz="2500" b="1">
                <a:solidFill>
                  <a:srgbClr val="C9DAF8"/>
                </a:solidFill>
                <a:latin typeface="Courier"/>
                <a:ea typeface="Courier"/>
                <a:cs typeface="Courier"/>
                <a:sym typeface="Courier"/>
              </a:rPr>
              <a:t>       = </a:t>
            </a:r>
            <a:r>
              <a:rPr lang="en-US" sz="2500" b="1">
                <a:solidFill>
                  <a:srgbClr val="6AA84F"/>
                </a:solidFill>
                <a:latin typeface="Courier"/>
                <a:ea typeface="Courier"/>
                <a:cs typeface="Courier"/>
                <a:sym typeface="Courier"/>
              </a:rPr>
              <a:t>“1”</a:t>
            </a:r>
            <a:endParaRPr sz="2500" b="1">
              <a:solidFill>
                <a:srgbClr val="6AA84F"/>
              </a:solidFill>
              <a:latin typeface="Courier"/>
              <a:ea typeface="Courier"/>
              <a:cs typeface="Courier"/>
              <a:sym typeface="Courier"/>
            </a:endParaRPr>
          </a:p>
          <a:p>
            <a:pPr marL="0" lvl="0" indent="0" algn="l" rtl="0">
              <a:spcBef>
                <a:spcPts val="0"/>
              </a:spcBef>
              <a:spcAft>
                <a:spcPts val="0"/>
              </a:spcAft>
              <a:buNone/>
            </a:pPr>
            <a:r>
              <a:rPr lang="en-US" sz="2500" b="1">
                <a:solidFill>
                  <a:srgbClr val="C9DAF8"/>
                </a:solidFill>
                <a:latin typeface="Courier"/>
                <a:ea typeface="Courier"/>
                <a:cs typeface="Courier"/>
                <a:sym typeface="Courier"/>
              </a:rPr>
              <a:t>  </a:t>
            </a:r>
            <a:r>
              <a:rPr lang="en-US" sz="2500" b="1">
                <a:solidFill>
                  <a:srgbClr val="8E7CC3"/>
                </a:solidFill>
                <a:latin typeface="Courier"/>
                <a:ea typeface="Courier"/>
                <a:cs typeface="Courier"/>
                <a:sym typeface="Courier"/>
              </a:rPr>
              <a:t>twelve</a:t>
            </a:r>
            <a:r>
              <a:rPr lang="en-US" sz="2500" b="1">
                <a:solidFill>
                  <a:srgbClr val="C9DAF8"/>
                </a:solidFill>
                <a:latin typeface="Courier"/>
                <a:ea typeface="Courier"/>
                <a:cs typeface="Courier"/>
                <a:sym typeface="Courier"/>
              </a:rPr>
              <a:t>    = </a:t>
            </a:r>
            <a:r>
              <a:rPr lang="en-US" sz="2500" b="1">
                <a:solidFill>
                  <a:srgbClr val="6AA84F"/>
                </a:solidFill>
                <a:latin typeface="Courier"/>
                <a:ea typeface="Courier"/>
                <a:cs typeface="Courier"/>
                <a:sym typeface="Courier"/>
              </a:rPr>
              <a:t>“</a:t>
            </a:r>
            <a:r>
              <a:rPr lang="en-US" sz="2500" b="1">
                <a:solidFill>
                  <a:srgbClr val="C9DAF8"/>
                </a:solidFill>
                <a:latin typeface="Courier"/>
                <a:ea typeface="Courier"/>
                <a:cs typeface="Courier"/>
                <a:sym typeface="Courier"/>
              </a:rPr>
              <a:t>${local.</a:t>
            </a:r>
            <a:r>
              <a:rPr lang="en-US" sz="2500" b="1">
                <a:solidFill>
                  <a:srgbClr val="8E7CC3"/>
                </a:solidFill>
                <a:latin typeface="Courier"/>
                <a:ea typeface="Courier"/>
                <a:cs typeface="Courier"/>
                <a:sym typeface="Courier"/>
              </a:rPr>
              <a:t>one</a:t>
            </a:r>
            <a:r>
              <a:rPr lang="en-US" sz="2500" b="1">
                <a:solidFill>
                  <a:srgbClr val="C9DAF8"/>
                </a:solidFill>
                <a:latin typeface="Courier"/>
                <a:ea typeface="Courier"/>
                <a:cs typeface="Courier"/>
                <a:sym typeface="Courier"/>
              </a:rPr>
              <a:t>}</a:t>
            </a:r>
            <a:r>
              <a:rPr lang="en-US" sz="2500" b="1">
                <a:solidFill>
                  <a:srgbClr val="6AA84F"/>
                </a:solidFill>
                <a:latin typeface="Courier"/>
                <a:ea typeface="Courier"/>
                <a:cs typeface="Courier"/>
                <a:sym typeface="Courier"/>
              </a:rPr>
              <a:t>2”</a:t>
            </a:r>
            <a:endParaRPr sz="2500" b="1">
              <a:solidFill>
                <a:srgbClr val="6AA84F"/>
              </a:solidFill>
              <a:latin typeface="Courier"/>
              <a:ea typeface="Courier"/>
              <a:cs typeface="Courier"/>
              <a:sym typeface="Courier"/>
            </a:endParaRPr>
          </a:p>
          <a:p>
            <a:pPr marL="0" lvl="0" indent="0" algn="l" rtl="0">
              <a:spcBef>
                <a:spcPts val="0"/>
              </a:spcBef>
              <a:spcAft>
                <a:spcPts val="0"/>
              </a:spcAft>
              <a:buNone/>
            </a:pPr>
            <a:r>
              <a:rPr lang="en-US" sz="2500" b="1">
                <a:solidFill>
                  <a:srgbClr val="C9DAF8"/>
                </a:solidFill>
                <a:latin typeface="Courier"/>
                <a:ea typeface="Courier"/>
                <a:cs typeface="Courier"/>
                <a:sym typeface="Courier"/>
              </a:rPr>
              <a:t>  </a:t>
            </a:r>
            <a:r>
              <a:rPr lang="en-US" sz="2500" b="1">
                <a:solidFill>
                  <a:srgbClr val="8E7CC3"/>
                </a:solidFill>
                <a:latin typeface="Courier"/>
                <a:ea typeface="Courier"/>
                <a:cs typeface="Courier"/>
                <a:sym typeface="Courier"/>
              </a:rPr>
              <a:t>onetwelve</a:t>
            </a:r>
            <a:r>
              <a:rPr lang="en-US" sz="2500" b="1">
                <a:solidFill>
                  <a:srgbClr val="C9DAF8"/>
                </a:solidFill>
                <a:latin typeface="Courier"/>
                <a:ea typeface="Courier"/>
                <a:cs typeface="Courier"/>
                <a:sym typeface="Courier"/>
              </a:rPr>
              <a:t> = </a:t>
            </a:r>
            <a:r>
              <a:rPr lang="en-US" sz="2500" b="1">
                <a:solidFill>
                  <a:srgbClr val="6AA84F"/>
                </a:solidFill>
                <a:latin typeface="Courier"/>
                <a:ea typeface="Courier"/>
                <a:cs typeface="Courier"/>
                <a:sym typeface="Courier"/>
              </a:rPr>
              <a:t>“</a:t>
            </a:r>
            <a:r>
              <a:rPr lang="en-US" sz="2500" b="1">
                <a:solidFill>
                  <a:srgbClr val="C9DAF8"/>
                </a:solidFill>
                <a:latin typeface="Courier"/>
                <a:ea typeface="Courier"/>
                <a:cs typeface="Courier"/>
                <a:sym typeface="Courier"/>
              </a:rPr>
              <a:t>${local.</a:t>
            </a:r>
            <a:r>
              <a:rPr lang="en-US" sz="2500" b="1">
                <a:solidFill>
                  <a:srgbClr val="8E7CC3"/>
                </a:solidFill>
                <a:latin typeface="Courier"/>
                <a:ea typeface="Courier"/>
                <a:cs typeface="Courier"/>
                <a:sym typeface="Courier"/>
              </a:rPr>
              <a:t>one</a:t>
            </a:r>
            <a:r>
              <a:rPr lang="en-US" sz="2500" b="1">
                <a:solidFill>
                  <a:srgbClr val="C9DAF8"/>
                </a:solidFill>
                <a:latin typeface="Courier"/>
                <a:ea typeface="Courier"/>
                <a:cs typeface="Courier"/>
                <a:sym typeface="Courier"/>
              </a:rPr>
              <a:t>}${local.</a:t>
            </a:r>
            <a:r>
              <a:rPr lang="en-US" sz="2500" b="1">
                <a:solidFill>
                  <a:srgbClr val="8E7CC3"/>
                </a:solidFill>
                <a:latin typeface="Courier"/>
                <a:ea typeface="Courier"/>
                <a:cs typeface="Courier"/>
                <a:sym typeface="Courier"/>
              </a:rPr>
              <a:t>twelve</a:t>
            </a:r>
            <a:r>
              <a:rPr lang="en-US" sz="2500" b="1">
                <a:solidFill>
                  <a:srgbClr val="C9DAF8"/>
                </a:solidFill>
                <a:latin typeface="Courier"/>
                <a:ea typeface="Courier"/>
                <a:cs typeface="Courier"/>
                <a:sym typeface="Courier"/>
              </a:rPr>
              <a:t>}</a:t>
            </a:r>
            <a:r>
              <a:rPr lang="en-US" sz="2500" b="1">
                <a:solidFill>
                  <a:srgbClr val="6AA84F"/>
                </a:solidFill>
                <a:latin typeface="Courier"/>
                <a:ea typeface="Courier"/>
                <a:cs typeface="Courier"/>
                <a:sym typeface="Courier"/>
              </a:rPr>
              <a:t>”</a:t>
            </a:r>
            <a:endParaRPr sz="2500" b="1">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500" b="1">
                <a:solidFill>
                  <a:srgbClr val="C9DAF8"/>
                </a:solidFill>
                <a:latin typeface="Courier"/>
                <a:ea typeface="Courier"/>
                <a:cs typeface="Courier"/>
                <a:sym typeface="Courier"/>
              </a:rPr>
              <a:t>}</a:t>
            </a:r>
            <a:endParaRPr sz="2500" b="1">
              <a:solidFill>
                <a:srgbClr val="C9DAF8"/>
              </a:solidFill>
              <a:latin typeface="Courier"/>
              <a:ea typeface="Courier"/>
              <a:cs typeface="Courier"/>
              <a:sym typeface="Courie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Data Sources</a:t>
            </a:r>
            <a:endParaRPr b="1">
              <a:latin typeface="Helvetica Neue"/>
              <a:ea typeface="Helvetica Neue"/>
              <a:cs typeface="Helvetica Neue"/>
              <a:sym typeface="Helvetica Neue"/>
            </a:endParaRPr>
          </a:p>
        </p:txBody>
      </p:sp>
      <p:sp>
        <p:nvSpPr>
          <p:cNvPr id="332" name="Google Shape;332;p48"/>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Logical references to data objects stored externally to the </a:t>
            </a:r>
            <a:r>
              <a:rPr lang="en-US" sz="2000" b="1" dirty="0" err="1">
                <a:solidFill>
                  <a:srgbClr val="000000"/>
                </a:solidFill>
                <a:latin typeface="Consolas"/>
                <a:ea typeface="Consolas"/>
                <a:cs typeface="Consolas"/>
                <a:sym typeface="Consolas"/>
              </a:rPr>
              <a:t>tfstate</a:t>
            </a:r>
            <a:r>
              <a:rPr lang="en-US" sz="2000" dirty="0">
                <a:solidFill>
                  <a:srgbClr val="000000"/>
                </a:solidFill>
              </a:rPr>
              <a:t> file</a:t>
            </a: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Allows you to reference resources not created by Terraform</a:t>
            </a: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Examples</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Current default region in AWS CLI</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AMI ID search</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AWS ARN lookup</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AWS VPC CIDR range</a:t>
            </a:r>
            <a:endParaRPr sz="2000" dirty="0">
              <a:solidFill>
                <a:srgbClr val="000000"/>
              </a:solidFill>
            </a:endParaRPr>
          </a:p>
          <a:p>
            <a:pPr marL="0" marR="0" lvl="0" indent="0" algn="l" rtl="0">
              <a:lnSpc>
                <a:spcPct val="90000"/>
              </a:lnSpc>
              <a:spcBef>
                <a:spcPts val="0"/>
              </a:spcBef>
              <a:spcAft>
                <a:spcPts val="0"/>
              </a:spcAft>
              <a:buNone/>
            </a:pPr>
            <a:endParaRPr sz="2000" dirty="0">
              <a:solidFill>
                <a:srgbClr val="000000"/>
              </a:solidFill>
            </a:endParaRPr>
          </a:p>
        </p:txBody>
      </p:sp>
      <p:sp>
        <p:nvSpPr>
          <p:cNvPr id="333" name="Google Shape;333;p4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Data Source Example: AWS AMI Lookup</a:t>
            </a:r>
            <a:endParaRPr b="1">
              <a:latin typeface="Helvetica Neue"/>
              <a:ea typeface="Helvetica Neue"/>
              <a:cs typeface="Helvetica Neue"/>
              <a:sym typeface="Helvetica Neue"/>
            </a:endParaRPr>
          </a:p>
        </p:txBody>
      </p:sp>
      <p:sp>
        <p:nvSpPr>
          <p:cNvPr id="339" name="Google Shape;339;p4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34</a:t>
            </a:fld>
            <a:endParaRPr/>
          </a:p>
        </p:txBody>
      </p:sp>
      <p:sp>
        <p:nvSpPr>
          <p:cNvPr id="340" name="Google Shape;340;p49"/>
          <p:cNvSpPr txBox="1">
            <a:spLocks noGrp="1"/>
          </p:cNvSpPr>
          <p:nvPr>
            <p:ph type="body" idx="1"/>
          </p:nvPr>
        </p:nvSpPr>
        <p:spPr>
          <a:xfrm>
            <a:off x="0" y="901275"/>
            <a:ext cx="9144000" cy="40017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lnSpc>
                <a:spcPct val="90000"/>
              </a:lnSpc>
              <a:spcBef>
                <a:spcPts val="0"/>
              </a:spcBef>
              <a:spcAft>
                <a:spcPts val="0"/>
              </a:spcAft>
              <a:buClr>
                <a:schemeClr val="dk1"/>
              </a:buClr>
              <a:buSzPts val="800"/>
              <a:buFont typeface="Arial"/>
              <a:buNone/>
            </a:pPr>
            <a:r>
              <a:rPr lang="en-US" b="1">
                <a:solidFill>
                  <a:srgbClr val="FF9900"/>
                </a:solidFill>
                <a:latin typeface="Courier"/>
                <a:ea typeface="Courier"/>
                <a:cs typeface="Courier"/>
                <a:sym typeface="Courier"/>
              </a:rPr>
              <a:t>data </a:t>
            </a:r>
            <a:r>
              <a:rPr lang="en-US" b="1">
                <a:solidFill>
                  <a:srgbClr val="6D9EEB"/>
                </a:solidFill>
                <a:latin typeface="Courier"/>
                <a:ea typeface="Courier"/>
                <a:cs typeface="Courier"/>
                <a:sym typeface="Courier"/>
              </a:rPr>
              <a:t>"aws_ami" "latest-ubuntu"</a:t>
            </a:r>
            <a:r>
              <a:rPr lang="en-US" b="1">
                <a:solidFill>
                  <a:srgbClr val="FF9900"/>
                </a:solidFill>
                <a:latin typeface="Courier"/>
                <a:ea typeface="Courier"/>
                <a:cs typeface="Courier"/>
                <a:sym typeface="Courier"/>
              </a:rPr>
              <a:t> </a:t>
            </a:r>
            <a:r>
              <a:rPr lang="en-US" b="1">
                <a:solidFill>
                  <a:srgbClr val="C9DAF8"/>
                </a:solidFill>
                <a:latin typeface="Courier"/>
                <a:ea typeface="Courier"/>
                <a:cs typeface="Courier"/>
                <a:sym typeface="Courier"/>
              </a:rPr>
              <a:t>{</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most_recent</a:t>
            </a:r>
            <a:r>
              <a:rPr lang="en-US" b="1">
                <a:solidFill>
                  <a:srgbClr val="C9DAF8"/>
                </a:solidFill>
                <a:latin typeface="Courier"/>
                <a:ea typeface="Courier"/>
                <a:cs typeface="Courier"/>
                <a:sym typeface="Courier"/>
              </a:rPr>
              <a:t> = </a:t>
            </a:r>
            <a:r>
              <a:rPr lang="en-US" b="1">
                <a:solidFill>
                  <a:srgbClr val="6AA84F"/>
                </a:solidFill>
                <a:latin typeface="Courier"/>
                <a:ea typeface="Courier"/>
                <a:cs typeface="Courier"/>
                <a:sym typeface="Courier"/>
              </a:rPr>
              <a:t>true</a:t>
            </a:r>
            <a:endParaRPr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owners</a:t>
            </a:r>
            <a:r>
              <a:rPr lang="en-US" b="1">
                <a:solidFill>
                  <a:srgbClr val="C9DAF8"/>
                </a:solidFill>
                <a:latin typeface="Courier"/>
                <a:ea typeface="Courier"/>
                <a:cs typeface="Courier"/>
                <a:sym typeface="Courier"/>
              </a:rPr>
              <a:t> = [</a:t>
            </a:r>
            <a:r>
              <a:rPr lang="en-US" b="1">
                <a:solidFill>
                  <a:srgbClr val="6AA84F"/>
                </a:solidFill>
                <a:latin typeface="Courier"/>
                <a:ea typeface="Courier"/>
                <a:cs typeface="Courier"/>
                <a:sym typeface="Courier"/>
              </a:rPr>
              <a:t>"099720109477"</a:t>
            </a:r>
            <a:r>
              <a:rPr lang="en-US" b="1">
                <a:solidFill>
                  <a:srgbClr val="C9DAF8"/>
                </a:solidFill>
                <a:latin typeface="Courier"/>
                <a:ea typeface="Courier"/>
                <a:cs typeface="Courier"/>
                <a:sym typeface="Courier"/>
              </a:rPr>
              <a:t>]</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filter</a:t>
            </a:r>
            <a:r>
              <a:rPr lang="en-US" b="1">
                <a:solidFill>
                  <a:srgbClr val="C9DAF8"/>
                </a:solidFill>
                <a:latin typeface="Courier"/>
                <a:ea typeface="Courier"/>
                <a:cs typeface="Courier"/>
                <a:sym typeface="Courier"/>
              </a:rPr>
              <a:t> {</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name</a:t>
            </a:r>
            <a:r>
              <a:rPr lang="en-US" b="1">
                <a:solidFill>
                  <a:srgbClr val="C9DAF8"/>
                </a:solidFill>
                <a:latin typeface="Courier"/>
                <a:ea typeface="Courier"/>
                <a:cs typeface="Courier"/>
                <a:sym typeface="Courier"/>
              </a:rPr>
              <a:t>   = </a:t>
            </a:r>
            <a:r>
              <a:rPr lang="en-US" b="1">
                <a:solidFill>
                  <a:srgbClr val="6AA84F"/>
                </a:solidFill>
                <a:latin typeface="Courier"/>
                <a:ea typeface="Courier"/>
                <a:cs typeface="Courier"/>
                <a:sym typeface="Courier"/>
              </a:rPr>
              <a:t>"name"</a:t>
            </a:r>
            <a:endParaRPr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values</a:t>
            </a:r>
            <a:r>
              <a:rPr lang="en-US" b="1">
                <a:solidFill>
                  <a:srgbClr val="C9DAF8"/>
                </a:solidFill>
                <a:latin typeface="Courier"/>
                <a:ea typeface="Courier"/>
                <a:cs typeface="Courier"/>
                <a:sym typeface="Courier"/>
              </a:rPr>
              <a:t> = </a:t>
            </a:r>
            <a:r>
              <a:rPr lang="en-US" sz="1400" b="1">
                <a:solidFill>
                  <a:srgbClr val="C9DAF8"/>
                </a:solidFill>
                <a:latin typeface="Courier"/>
                <a:ea typeface="Courier"/>
                <a:cs typeface="Courier"/>
                <a:sym typeface="Courier"/>
              </a:rPr>
              <a:t>[</a:t>
            </a:r>
            <a:r>
              <a:rPr lang="en-US" sz="1400" b="1">
                <a:solidFill>
                  <a:srgbClr val="6AA84F"/>
                </a:solidFill>
                <a:latin typeface="Courier"/>
                <a:ea typeface="Courier"/>
                <a:cs typeface="Courier"/>
                <a:sym typeface="Courier"/>
              </a:rPr>
              <a:t>"ubuntu/images/hvm-ssd/ubuntu-xenial-16.04-amd64-server-*"</a:t>
            </a:r>
            <a:r>
              <a:rPr lang="en-US" sz="1400" b="1">
                <a:solidFill>
                  <a:srgbClr val="C9DAF8"/>
                </a:solidFill>
                <a:latin typeface="Courier"/>
                <a:ea typeface="Courier"/>
                <a:cs typeface="Courier"/>
                <a:sym typeface="Courier"/>
              </a:rPr>
              <a:t>]</a:t>
            </a:r>
            <a:endParaRPr sz="14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a:solidFill>
                  <a:srgbClr val="C9DAF8"/>
                </a:solidFill>
                <a:latin typeface="Courier"/>
                <a:ea typeface="Courier"/>
                <a:cs typeface="Courier"/>
                <a:sym typeface="Courier"/>
              </a:rPr>
              <a:t>  </a:t>
            </a:r>
            <a:r>
              <a:rPr lang="en-US" b="1">
                <a:solidFill>
                  <a:srgbClr val="C9DAF8"/>
                </a:solidFill>
                <a:latin typeface="Courier"/>
                <a:ea typeface="Courier"/>
                <a:cs typeface="Courier"/>
                <a:sym typeface="Courier"/>
              </a:rPr>
              <a:t>}</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filter</a:t>
            </a:r>
            <a:r>
              <a:rPr lang="en-US" b="1">
                <a:solidFill>
                  <a:srgbClr val="C9DAF8"/>
                </a:solidFill>
                <a:latin typeface="Courier"/>
                <a:ea typeface="Courier"/>
                <a:cs typeface="Courier"/>
                <a:sym typeface="Courier"/>
              </a:rPr>
              <a:t> {</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name</a:t>
            </a:r>
            <a:r>
              <a:rPr lang="en-US" b="1">
                <a:solidFill>
                  <a:srgbClr val="C9DAF8"/>
                </a:solidFill>
                <a:latin typeface="Courier"/>
                <a:ea typeface="Courier"/>
                <a:cs typeface="Courier"/>
                <a:sym typeface="Courier"/>
              </a:rPr>
              <a:t>   = </a:t>
            </a:r>
            <a:r>
              <a:rPr lang="en-US" b="1">
                <a:solidFill>
                  <a:srgbClr val="6AA84F"/>
                </a:solidFill>
                <a:latin typeface="Courier"/>
                <a:ea typeface="Courier"/>
                <a:cs typeface="Courier"/>
                <a:sym typeface="Courier"/>
              </a:rPr>
              <a:t>"virtualization-type"</a:t>
            </a:r>
            <a:endParaRPr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values</a:t>
            </a:r>
            <a:r>
              <a:rPr lang="en-US" b="1">
                <a:solidFill>
                  <a:srgbClr val="C9DAF8"/>
                </a:solidFill>
                <a:latin typeface="Courier"/>
                <a:ea typeface="Courier"/>
                <a:cs typeface="Courier"/>
                <a:sym typeface="Courier"/>
              </a:rPr>
              <a:t> = [</a:t>
            </a:r>
            <a:r>
              <a:rPr lang="en-US" b="1">
                <a:solidFill>
                  <a:srgbClr val="6AA84F"/>
                </a:solidFill>
                <a:latin typeface="Courier"/>
                <a:ea typeface="Courier"/>
                <a:cs typeface="Courier"/>
                <a:sym typeface="Courier"/>
              </a:rPr>
              <a:t>"hvm"</a:t>
            </a:r>
            <a:r>
              <a:rPr lang="en-US" b="1">
                <a:solidFill>
                  <a:srgbClr val="C9DAF8"/>
                </a:solidFill>
                <a:latin typeface="Courier"/>
                <a:ea typeface="Courier"/>
                <a:cs typeface="Courier"/>
                <a:sym typeface="Courier"/>
              </a:rPr>
              <a:t>]</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b="1">
                <a:solidFill>
                  <a:srgbClr val="C9DAF8"/>
                </a:solidFill>
                <a:latin typeface="Courier"/>
                <a:ea typeface="Courier"/>
                <a:cs typeface="Courier"/>
                <a:sym typeface="Courier"/>
              </a:rPr>
              <a:t>}</a:t>
            </a:r>
            <a:endParaRPr b="1">
              <a:solidFill>
                <a:srgbClr val="C9DAF8"/>
              </a:solidFill>
              <a:latin typeface="Courier"/>
              <a:ea typeface="Courier"/>
              <a:cs typeface="Courier"/>
              <a:sym typeface="Courie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0"/>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Provisioners</a:t>
            </a:r>
            <a:endParaRPr b="1">
              <a:latin typeface="Helvetica Neue"/>
              <a:ea typeface="Helvetica Neue"/>
              <a:cs typeface="Helvetica Neue"/>
              <a:sym typeface="Helvetica Neue"/>
            </a:endParaRPr>
          </a:p>
        </p:txBody>
      </p:sp>
      <p:sp>
        <p:nvSpPr>
          <p:cNvPr id="346" name="Google Shape;346;p50"/>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Allow you to run commands during instance provisioning that are run on create, recreate, or taint correction (explained later), but not every time </a:t>
            </a:r>
            <a:r>
              <a:rPr lang="en-US" b="1" dirty="0">
                <a:solidFill>
                  <a:srgbClr val="000000"/>
                </a:solidFill>
                <a:latin typeface="Consolas"/>
                <a:ea typeface="Consolas"/>
                <a:cs typeface="Consolas"/>
                <a:sym typeface="Consolas"/>
              </a:rPr>
              <a:t>terraform apply</a:t>
            </a:r>
            <a:r>
              <a:rPr lang="en-US" dirty="0">
                <a:solidFill>
                  <a:srgbClr val="000000"/>
                </a:solidFill>
              </a:rPr>
              <a:t> is run</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Ties custom logic to idempotent resources</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Types</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local</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remote</a:t>
            </a:r>
            <a:endParaRPr dirty="0">
              <a:solidFill>
                <a:srgbClr val="000000"/>
              </a:solidFill>
            </a:endParaRPr>
          </a:p>
          <a:p>
            <a:pPr marL="412750" marR="0" lvl="1" indent="0" algn="l" rtl="0">
              <a:lnSpc>
                <a:spcPct val="115000"/>
              </a:lnSpc>
              <a:spcBef>
                <a:spcPts val="0"/>
              </a:spcBef>
              <a:spcAft>
                <a:spcPts val="0"/>
              </a:spcAft>
              <a:buClr>
                <a:srgbClr val="000000"/>
              </a:buClr>
              <a:buSzPts val="1700"/>
              <a:buNone/>
            </a:pPr>
            <a:endParaRPr b="1" dirty="0">
              <a:solidFill>
                <a:srgbClr val="000000"/>
              </a:solidFill>
              <a:latin typeface="Consolas"/>
              <a:ea typeface="Consolas"/>
              <a:cs typeface="Consolas"/>
              <a:sym typeface="Consolas"/>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Connectors</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SSH</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err="1">
                <a:solidFill>
                  <a:srgbClr val="000000"/>
                </a:solidFill>
              </a:rPr>
              <a:t>WinRM</a:t>
            </a:r>
            <a:endParaRPr dirty="0">
              <a:solidFill>
                <a:srgbClr val="000000"/>
              </a:solidFill>
            </a:endParaRPr>
          </a:p>
          <a:p>
            <a:pPr marL="0" marR="0" lvl="0" indent="0" algn="l" rtl="0">
              <a:lnSpc>
                <a:spcPct val="90000"/>
              </a:lnSpc>
              <a:spcBef>
                <a:spcPts val="0"/>
              </a:spcBef>
              <a:spcAft>
                <a:spcPts val="0"/>
              </a:spcAft>
              <a:buNone/>
            </a:pPr>
            <a:endParaRPr dirty="0">
              <a:solidFill>
                <a:srgbClr val="000000"/>
              </a:solidFill>
            </a:endParaRPr>
          </a:p>
        </p:txBody>
      </p:sp>
      <p:sp>
        <p:nvSpPr>
          <p:cNvPr id="347" name="Google Shape;347;p50"/>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Provisioner Example: </a:t>
            </a:r>
            <a:r>
              <a:rPr lang="en-US" b="1">
                <a:latin typeface="Consolas"/>
                <a:ea typeface="Consolas"/>
                <a:cs typeface="Consolas"/>
                <a:sym typeface="Consolas"/>
              </a:rPr>
              <a:t>local-exec</a:t>
            </a:r>
            <a:endParaRPr b="1">
              <a:latin typeface="Consolas"/>
              <a:ea typeface="Consolas"/>
              <a:cs typeface="Consolas"/>
              <a:sym typeface="Consolas"/>
            </a:endParaRPr>
          </a:p>
        </p:txBody>
      </p:sp>
      <p:sp>
        <p:nvSpPr>
          <p:cNvPr id="353" name="Google Shape;353;p5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36</a:t>
            </a:fld>
            <a:endParaRPr/>
          </a:p>
        </p:txBody>
      </p:sp>
      <p:sp>
        <p:nvSpPr>
          <p:cNvPr id="354" name="Google Shape;354;p51"/>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r>
              <a:rPr lang="en-US" sz="2000" b="1">
                <a:solidFill>
                  <a:srgbClr val="FF9900"/>
                </a:solidFill>
                <a:latin typeface="Courier"/>
                <a:ea typeface="Courier"/>
                <a:cs typeface="Courier"/>
                <a:sym typeface="Courier"/>
              </a:rPr>
              <a:t>resource</a:t>
            </a:r>
            <a:r>
              <a:rPr lang="en-US" sz="2000" b="1">
                <a:solidFill>
                  <a:srgbClr val="FFFFFF"/>
                </a:solidFill>
                <a:latin typeface="Courier"/>
                <a:ea typeface="Courier"/>
                <a:cs typeface="Courier"/>
                <a:sym typeface="Courier"/>
              </a:rPr>
              <a:t> </a:t>
            </a:r>
            <a:r>
              <a:rPr lang="en-US" sz="2000" b="1">
                <a:solidFill>
                  <a:srgbClr val="6FA8DC"/>
                </a:solidFill>
                <a:latin typeface="Courier"/>
                <a:ea typeface="Courier"/>
                <a:cs typeface="Courier"/>
                <a:sym typeface="Courier"/>
              </a:rPr>
              <a:t>“aws_instance” “web”</a:t>
            </a:r>
            <a:r>
              <a:rPr lang="en-US" sz="2000" b="1">
                <a:solidFill>
                  <a:srgbClr val="FFFFFF"/>
                </a:solidFill>
                <a:latin typeface="Courier"/>
                <a:ea typeface="Courier"/>
                <a:cs typeface="Courier"/>
                <a:sym typeface="Courier"/>
              </a:rPr>
              <a:t> </a:t>
            </a:r>
            <a:r>
              <a:rPr lang="en-US" sz="2000" b="1">
                <a:solidFill>
                  <a:srgbClr val="C9DAF8"/>
                </a:solidFill>
                <a:latin typeface="Courier"/>
                <a:ea typeface="Courier"/>
                <a:cs typeface="Courier"/>
                <a:sym typeface="Courier"/>
              </a:rPr>
              <a:t>{</a:t>
            </a:r>
            <a:endParaRPr sz="2000" b="1">
              <a:solidFill>
                <a:srgbClr val="C9DAF8"/>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ami</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“ami-19827362728”</a:t>
            </a:r>
            <a:endParaRPr sz="2000" b="1">
              <a:solidFill>
                <a:srgbClr val="6AA84F"/>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instance_type</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“t2.micro”</a:t>
            </a:r>
            <a:endParaRPr sz="2000" b="1">
              <a:solidFill>
                <a:srgbClr val="6AA84F"/>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tags</a:t>
            </a: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Name</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“my-first-instance”</a:t>
            </a:r>
            <a:endParaRPr sz="2000" b="1">
              <a:solidFill>
                <a:srgbClr val="6AA84F"/>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spcBef>
                <a:spcPts val="0"/>
              </a:spcBef>
              <a:spcAft>
                <a:spcPts val="0"/>
              </a:spcAft>
              <a:buNone/>
            </a:pPr>
            <a:endParaRPr sz="2000" b="1">
              <a:solidFill>
                <a:srgbClr val="C9DAF8"/>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r>
              <a:rPr lang="en-US" sz="2000" b="1">
                <a:solidFill>
                  <a:srgbClr val="FF9900"/>
                </a:solidFill>
                <a:latin typeface="Courier"/>
                <a:ea typeface="Courier"/>
                <a:cs typeface="Courier"/>
                <a:sym typeface="Courier"/>
              </a:rPr>
              <a:t>provisioner</a:t>
            </a:r>
            <a:r>
              <a:rPr lang="en-US" sz="2000" b="1">
                <a:solidFill>
                  <a:srgbClr val="FFFFFF"/>
                </a:solidFill>
                <a:latin typeface="Courier"/>
                <a:ea typeface="Courier"/>
                <a:cs typeface="Courier"/>
                <a:sym typeface="Courier"/>
              </a:rPr>
              <a:t> </a:t>
            </a:r>
            <a:r>
              <a:rPr lang="en-US" sz="2000" b="1">
                <a:solidFill>
                  <a:srgbClr val="6FA8DC"/>
                </a:solidFill>
                <a:latin typeface="Courier"/>
                <a:ea typeface="Courier"/>
                <a:cs typeface="Courier"/>
                <a:sym typeface="Courier"/>
              </a:rPr>
              <a:t>“local-exec”</a:t>
            </a:r>
            <a:r>
              <a:rPr lang="en-US" sz="2000" b="1">
                <a:solidFill>
                  <a:srgbClr val="FFFFFF"/>
                </a:solidFill>
                <a:latin typeface="Courier"/>
                <a:ea typeface="Courier"/>
                <a:cs typeface="Courier"/>
                <a:sym typeface="Courier"/>
              </a:rPr>
              <a:t> </a:t>
            </a:r>
            <a:r>
              <a:rPr lang="en-US" sz="2000" b="1">
                <a:solidFill>
                  <a:srgbClr val="C9DAF8"/>
                </a:solidFill>
                <a:latin typeface="Courier"/>
                <a:ea typeface="Courier"/>
                <a:cs typeface="Courier"/>
                <a:sym typeface="Courier"/>
              </a:rPr>
              <a:t>{</a:t>
            </a:r>
            <a:endParaRPr sz="2000" b="1">
              <a:solidFill>
                <a:srgbClr val="C9DAF8"/>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command</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“echo ‘created instance’”</a:t>
            </a:r>
            <a:endParaRPr sz="2000" b="1">
              <a:solidFill>
                <a:srgbClr val="6AA84F"/>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a:t>
            </a:r>
            <a:endParaRPr sz="2000" b="1">
              <a:solidFill>
                <a:srgbClr val="FF9900"/>
              </a:solidFill>
              <a:latin typeface="Courier"/>
              <a:ea typeface="Courier"/>
              <a:cs typeface="Courier"/>
              <a:sym typeface="Couri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2"/>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Provisioner Example: </a:t>
            </a:r>
            <a:r>
              <a:rPr lang="en-US" b="1">
                <a:latin typeface="Consolas"/>
                <a:ea typeface="Consolas"/>
                <a:cs typeface="Consolas"/>
                <a:sym typeface="Consolas"/>
              </a:rPr>
              <a:t>remote-exec</a:t>
            </a:r>
            <a:endParaRPr b="1">
              <a:latin typeface="Consolas"/>
              <a:ea typeface="Consolas"/>
              <a:cs typeface="Consolas"/>
              <a:sym typeface="Consolas"/>
            </a:endParaRPr>
          </a:p>
        </p:txBody>
      </p:sp>
      <p:sp>
        <p:nvSpPr>
          <p:cNvPr id="360" name="Google Shape;360;p52"/>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37</a:t>
            </a:fld>
            <a:endParaRPr/>
          </a:p>
        </p:txBody>
      </p:sp>
      <p:sp>
        <p:nvSpPr>
          <p:cNvPr id="361" name="Google Shape;361;p52"/>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r>
              <a:rPr lang="en-US" sz="1700" b="1">
                <a:solidFill>
                  <a:srgbClr val="FF9900"/>
                </a:solidFill>
                <a:latin typeface="Courier"/>
                <a:ea typeface="Courier"/>
                <a:cs typeface="Courier"/>
                <a:sym typeface="Courier"/>
              </a:rPr>
              <a:t>resource</a:t>
            </a:r>
            <a:r>
              <a:rPr lang="en-US" sz="1700" b="1">
                <a:solidFill>
                  <a:srgbClr val="FFFFFF"/>
                </a:solidFill>
                <a:latin typeface="Courier"/>
                <a:ea typeface="Courier"/>
                <a:cs typeface="Courier"/>
                <a:sym typeface="Courier"/>
              </a:rPr>
              <a:t> </a:t>
            </a:r>
            <a:r>
              <a:rPr lang="en-US" sz="1700" b="1">
                <a:solidFill>
                  <a:srgbClr val="6FA8DC"/>
                </a:solidFill>
                <a:latin typeface="Courier"/>
                <a:ea typeface="Courier"/>
                <a:cs typeface="Courier"/>
                <a:sym typeface="Courier"/>
              </a:rPr>
              <a:t>“aws_instance” “web”</a:t>
            </a:r>
            <a:r>
              <a:rPr lang="en-US" sz="1700" b="1">
                <a:solidFill>
                  <a:srgbClr val="FFFFFF"/>
                </a:solidFill>
                <a:latin typeface="Courier"/>
                <a:ea typeface="Courier"/>
                <a:cs typeface="Courier"/>
                <a:sym typeface="Courier"/>
              </a:rPr>
              <a:t> </a:t>
            </a:r>
            <a:r>
              <a:rPr lang="en-US" sz="1700" b="1">
                <a:solidFill>
                  <a:srgbClr val="C9DAF8"/>
                </a:solidFill>
                <a:latin typeface="Courier"/>
                <a:ea typeface="Courier"/>
                <a:cs typeface="Courier"/>
                <a:sym typeface="Courier"/>
              </a:rPr>
              <a:t>{</a:t>
            </a:r>
            <a:endParaRPr sz="1700" b="1">
              <a:solidFill>
                <a:srgbClr val="C9DAF8"/>
              </a:solidFill>
              <a:latin typeface="Courier"/>
              <a:ea typeface="Courier"/>
              <a:cs typeface="Courier"/>
              <a:sym typeface="Courier"/>
            </a:endParaRPr>
          </a:p>
          <a:p>
            <a:pPr marL="0" lvl="0" indent="0" algn="l" rtl="0">
              <a:spcBef>
                <a:spcPts val="0"/>
              </a:spcBef>
              <a:spcAft>
                <a:spcPts val="0"/>
              </a:spcAft>
              <a:buNone/>
            </a:pPr>
            <a:r>
              <a:rPr lang="en-US" sz="1700" b="1">
                <a:solidFill>
                  <a:srgbClr val="C9DAF8"/>
                </a:solidFill>
                <a:latin typeface="Courier"/>
                <a:ea typeface="Courier"/>
                <a:cs typeface="Courier"/>
                <a:sym typeface="Courier"/>
              </a:rPr>
              <a:t>  </a:t>
            </a:r>
            <a:r>
              <a:rPr lang="en-US" sz="1700" b="1">
                <a:solidFill>
                  <a:srgbClr val="8E7CC3"/>
                </a:solidFill>
                <a:latin typeface="Courier"/>
                <a:ea typeface="Courier"/>
                <a:cs typeface="Courier"/>
                <a:sym typeface="Courier"/>
              </a:rPr>
              <a:t>...</a:t>
            </a:r>
            <a:endParaRPr sz="1700" b="1">
              <a:solidFill>
                <a:srgbClr val="C9DAF8"/>
              </a:solidFill>
              <a:latin typeface="Courier"/>
              <a:ea typeface="Courier"/>
              <a:cs typeface="Courier"/>
              <a:sym typeface="Courier"/>
            </a:endParaRPr>
          </a:p>
          <a:p>
            <a:pPr marL="0" lvl="0" indent="0" algn="l" rtl="0">
              <a:spcBef>
                <a:spcPts val="0"/>
              </a:spcBef>
              <a:spcAft>
                <a:spcPts val="0"/>
              </a:spcAft>
              <a:buNone/>
            </a:pPr>
            <a:endParaRPr sz="1700" b="1">
              <a:solidFill>
                <a:srgbClr val="C9DAF8"/>
              </a:solidFill>
              <a:latin typeface="Courier"/>
              <a:ea typeface="Courier"/>
              <a:cs typeface="Courier"/>
              <a:sym typeface="Courier"/>
            </a:endParaRPr>
          </a:p>
          <a:p>
            <a:pPr marL="0" lvl="0" indent="0" algn="l" rtl="0">
              <a:spcBef>
                <a:spcPts val="0"/>
              </a:spcBef>
              <a:spcAft>
                <a:spcPts val="0"/>
              </a:spcAft>
              <a:buNone/>
            </a:pPr>
            <a:r>
              <a:rPr lang="en-US" sz="1700" b="1">
                <a:solidFill>
                  <a:srgbClr val="C9DAF8"/>
                </a:solidFill>
                <a:latin typeface="Courier"/>
                <a:ea typeface="Courier"/>
                <a:cs typeface="Courier"/>
                <a:sym typeface="Courier"/>
              </a:rPr>
              <a:t>  </a:t>
            </a:r>
            <a:r>
              <a:rPr lang="en-US" sz="1700" b="1">
                <a:solidFill>
                  <a:srgbClr val="FF9900"/>
                </a:solidFill>
                <a:latin typeface="Courier"/>
                <a:ea typeface="Courier"/>
                <a:cs typeface="Courier"/>
                <a:sym typeface="Courier"/>
              </a:rPr>
              <a:t>provisioner</a:t>
            </a:r>
            <a:r>
              <a:rPr lang="en-US" sz="1700" b="1">
                <a:solidFill>
                  <a:srgbClr val="FFFFFF"/>
                </a:solidFill>
                <a:latin typeface="Courier"/>
                <a:ea typeface="Courier"/>
                <a:cs typeface="Courier"/>
                <a:sym typeface="Courier"/>
              </a:rPr>
              <a:t> </a:t>
            </a:r>
            <a:r>
              <a:rPr lang="en-US" sz="1700" b="1">
                <a:solidFill>
                  <a:srgbClr val="6FA8DC"/>
                </a:solidFill>
                <a:latin typeface="Courier"/>
                <a:ea typeface="Courier"/>
                <a:cs typeface="Courier"/>
                <a:sym typeface="Courier"/>
              </a:rPr>
              <a:t>“remote-exec”</a:t>
            </a:r>
            <a:r>
              <a:rPr lang="en-US" sz="1700" b="1">
                <a:solidFill>
                  <a:srgbClr val="FFFFFF"/>
                </a:solidFill>
                <a:latin typeface="Courier"/>
                <a:ea typeface="Courier"/>
                <a:cs typeface="Courier"/>
                <a:sym typeface="Courier"/>
              </a:rPr>
              <a:t> </a:t>
            </a:r>
            <a:r>
              <a:rPr lang="en-US" sz="1700" b="1">
                <a:solidFill>
                  <a:srgbClr val="C9DAF8"/>
                </a:solidFill>
                <a:latin typeface="Courier"/>
                <a:ea typeface="Courier"/>
                <a:cs typeface="Courier"/>
                <a:sym typeface="Courier"/>
              </a:rPr>
              <a:t>{</a:t>
            </a:r>
            <a:endParaRPr sz="1700" b="1">
              <a:solidFill>
                <a:srgbClr val="C9DAF8"/>
              </a:solidFill>
              <a:latin typeface="Courier"/>
              <a:ea typeface="Courier"/>
              <a:cs typeface="Courier"/>
              <a:sym typeface="Courier"/>
            </a:endParaRPr>
          </a:p>
          <a:p>
            <a:pPr marL="0" lvl="0" indent="0" algn="l" rtl="0">
              <a:spcBef>
                <a:spcPts val="0"/>
              </a:spcBef>
              <a:spcAft>
                <a:spcPts val="0"/>
              </a:spcAft>
              <a:buNone/>
            </a:pPr>
            <a:r>
              <a:rPr lang="en-US" sz="1700" b="1">
                <a:solidFill>
                  <a:srgbClr val="C9DAF8"/>
                </a:solidFill>
                <a:latin typeface="Courier"/>
                <a:ea typeface="Courier"/>
                <a:cs typeface="Courier"/>
                <a:sym typeface="Courier"/>
              </a:rPr>
              <a:t>    </a:t>
            </a:r>
            <a:r>
              <a:rPr lang="en-US" sz="1700" b="1">
                <a:solidFill>
                  <a:srgbClr val="8E7CC3"/>
                </a:solidFill>
                <a:latin typeface="Courier"/>
                <a:ea typeface="Courier"/>
                <a:cs typeface="Courier"/>
                <a:sym typeface="Courier"/>
              </a:rPr>
              <a:t>inline</a:t>
            </a:r>
            <a:r>
              <a:rPr lang="en-US" sz="1700" b="1">
                <a:solidFill>
                  <a:srgbClr val="C9DAF8"/>
                </a:solidFill>
                <a:latin typeface="Courier"/>
                <a:ea typeface="Courier"/>
                <a:cs typeface="Courier"/>
                <a:sym typeface="Courier"/>
              </a:rPr>
              <a:t> =</a:t>
            </a:r>
            <a:r>
              <a:rPr lang="en-US" sz="1700" b="1">
                <a:solidFill>
                  <a:srgbClr val="6AA84F"/>
                </a:solidFill>
                <a:latin typeface="Courier"/>
                <a:ea typeface="Courier"/>
                <a:cs typeface="Courier"/>
                <a:sym typeface="Courier"/>
              </a:rPr>
              <a:t> </a:t>
            </a:r>
            <a:r>
              <a:rPr lang="en-US" b="1">
                <a:solidFill>
                  <a:srgbClr val="6AA84F"/>
                </a:solidFill>
                <a:latin typeface="Courier"/>
                <a:ea typeface="Courier"/>
                <a:cs typeface="Courier"/>
                <a:sym typeface="Courier"/>
              </a:rPr>
              <a:t>[</a:t>
            </a:r>
            <a:endParaRPr b="1">
              <a:solidFill>
                <a:srgbClr val="6AA84F"/>
              </a:solidFill>
              <a:latin typeface="Courier"/>
              <a:ea typeface="Courier"/>
              <a:cs typeface="Courier"/>
              <a:sym typeface="Courier"/>
            </a:endParaRPr>
          </a:p>
          <a:p>
            <a:pPr marL="0" lvl="0" indent="0" algn="l" rtl="0">
              <a:spcBef>
                <a:spcPts val="0"/>
              </a:spcBef>
              <a:spcAft>
                <a:spcPts val="0"/>
              </a:spcAft>
              <a:buNone/>
            </a:pPr>
            <a:r>
              <a:rPr lang="en-US" b="1">
                <a:solidFill>
                  <a:srgbClr val="6AA84F"/>
                </a:solidFill>
                <a:latin typeface="Courier"/>
                <a:ea typeface="Courier"/>
                <a:cs typeface="Courier"/>
                <a:sym typeface="Courier"/>
              </a:rPr>
              <a:t>"sudo sed -i</a:t>
            </a:r>
            <a:endParaRPr b="1">
              <a:solidFill>
                <a:srgbClr val="6AA84F"/>
              </a:solidFill>
              <a:latin typeface="Courier"/>
              <a:ea typeface="Courier"/>
              <a:cs typeface="Courier"/>
              <a:sym typeface="Courier"/>
            </a:endParaRPr>
          </a:p>
          <a:p>
            <a:pPr marL="457200" lvl="0" indent="0" algn="l" rtl="0">
              <a:spcBef>
                <a:spcPts val="0"/>
              </a:spcBef>
              <a:spcAft>
                <a:spcPts val="0"/>
              </a:spcAft>
              <a:buClr>
                <a:schemeClr val="dk1"/>
              </a:buClr>
              <a:buSzPts val="1100"/>
              <a:buFont typeface="Arial"/>
              <a:buNone/>
            </a:pPr>
            <a:r>
              <a:rPr lang="en-US" b="1">
                <a:solidFill>
                  <a:srgbClr val="6AA84F"/>
                </a:solidFill>
                <a:latin typeface="Courier"/>
                <a:ea typeface="Courier"/>
                <a:cs typeface="Courier"/>
                <a:sym typeface="Courier"/>
              </a:rPr>
              <a:t>'s/^PasswordAuthentication.*/PasswordAuthentication yes/'    /etc/ssh/sshd_config",</a:t>
            </a:r>
            <a:endParaRPr b="1">
              <a:solidFill>
                <a:srgbClr val="6AA84F"/>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US" b="1">
                <a:solidFill>
                  <a:srgbClr val="6AA84F"/>
                </a:solidFill>
                <a:latin typeface="Courier"/>
                <a:ea typeface="Courier"/>
                <a:cs typeface="Courier"/>
                <a:sym typeface="Courier"/>
              </a:rPr>
              <a:t>"sudo service sshd restart",</a:t>
            </a:r>
            <a:endParaRPr b="1">
              <a:solidFill>
                <a:srgbClr val="6AA84F"/>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US" b="1">
                <a:solidFill>
                  <a:srgbClr val="6AA84F"/>
                </a:solidFill>
                <a:latin typeface="Courier"/>
                <a:ea typeface="Courier"/>
                <a:cs typeface="Courier"/>
                <a:sym typeface="Courier"/>
              </a:rPr>
              <a:t>"wget https://repo.anaconda.com/Anaconda3-Linux-x86_64.sh",</a:t>
            </a:r>
            <a:endParaRPr b="1">
              <a:solidFill>
                <a:srgbClr val="6AA84F"/>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US" b="1">
                <a:solidFill>
                  <a:srgbClr val="6AA84F"/>
                </a:solidFill>
                <a:latin typeface="Courier"/>
                <a:ea typeface="Courier"/>
                <a:cs typeface="Courier"/>
                <a:sym typeface="Courier"/>
              </a:rPr>
              <a:t>"sh Anaconda3-Linux-x86_64.sh -b"</a:t>
            </a:r>
            <a:endParaRPr b="1">
              <a:solidFill>
                <a:srgbClr val="6AA84F"/>
              </a:solidFill>
              <a:latin typeface="Courier"/>
              <a:ea typeface="Courier"/>
              <a:cs typeface="Courier"/>
              <a:sym typeface="Courier"/>
            </a:endParaRPr>
          </a:p>
          <a:p>
            <a:pPr marL="0" lvl="0" indent="0" algn="l" rtl="0">
              <a:spcBef>
                <a:spcPts val="0"/>
              </a:spcBef>
              <a:spcAft>
                <a:spcPts val="0"/>
              </a:spcAft>
              <a:buNone/>
            </a:pPr>
            <a:r>
              <a:rPr lang="en-US" b="1">
                <a:solidFill>
                  <a:srgbClr val="6AA84F"/>
                </a:solidFill>
                <a:latin typeface="Courier"/>
                <a:ea typeface="Courier"/>
                <a:cs typeface="Courier"/>
                <a:sym typeface="Courier"/>
              </a:rPr>
              <a:t> 		]</a:t>
            </a:r>
            <a:endParaRPr b="1">
              <a:solidFill>
                <a:srgbClr val="6AA84F"/>
              </a:solidFill>
              <a:latin typeface="Courier"/>
              <a:ea typeface="Courier"/>
              <a:cs typeface="Courier"/>
              <a:sym typeface="Courier"/>
            </a:endParaRPr>
          </a:p>
          <a:p>
            <a:pPr marL="0" lvl="0" indent="0" algn="l" rtl="0">
              <a:spcBef>
                <a:spcPts val="0"/>
              </a:spcBef>
              <a:spcAft>
                <a:spcPts val="0"/>
              </a:spcAft>
              <a:buNone/>
            </a:pPr>
            <a:r>
              <a:rPr lang="en-US" sz="1700" b="1">
                <a:solidFill>
                  <a:srgbClr val="C9DAF8"/>
                </a:solidFill>
                <a:latin typeface="Courier"/>
                <a:ea typeface="Courier"/>
                <a:cs typeface="Courier"/>
                <a:sym typeface="Courier"/>
              </a:rPr>
              <a:t>  }</a:t>
            </a:r>
            <a:endParaRPr sz="1700" b="1">
              <a:solidFill>
                <a:srgbClr val="C9DAF8"/>
              </a:solidFill>
              <a:latin typeface="Courier"/>
              <a:ea typeface="Courier"/>
              <a:cs typeface="Courier"/>
              <a:sym typeface="Courier"/>
            </a:endParaRPr>
          </a:p>
          <a:p>
            <a:pPr marL="0" lvl="0" indent="0" algn="l" rtl="0">
              <a:spcBef>
                <a:spcPts val="0"/>
              </a:spcBef>
              <a:spcAft>
                <a:spcPts val="0"/>
              </a:spcAft>
              <a:buNone/>
            </a:pPr>
            <a:r>
              <a:rPr lang="en-US" sz="1700" b="1">
                <a:solidFill>
                  <a:srgbClr val="C9DAF8"/>
                </a:solidFill>
                <a:latin typeface="Courier"/>
                <a:ea typeface="Courier"/>
                <a:cs typeface="Courier"/>
                <a:sym typeface="Courier"/>
              </a:rPr>
              <a:t>}</a:t>
            </a:r>
            <a:endParaRPr sz="1700" b="1">
              <a:solidFill>
                <a:srgbClr val="FF9900"/>
              </a:solidFill>
              <a:latin typeface="Courier"/>
              <a:ea typeface="Courier"/>
              <a:cs typeface="Courier"/>
              <a:sym typeface="Couri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Provisioner example: </a:t>
            </a:r>
            <a:r>
              <a:rPr lang="en-US" b="1">
                <a:latin typeface="Consolas"/>
                <a:ea typeface="Consolas"/>
                <a:cs typeface="Consolas"/>
                <a:sym typeface="Consolas"/>
              </a:rPr>
              <a:t>null_resource</a:t>
            </a:r>
            <a:endParaRPr b="1">
              <a:latin typeface="Consolas"/>
              <a:ea typeface="Consolas"/>
              <a:cs typeface="Consolas"/>
              <a:sym typeface="Consolas"/>
            </a:endParaRPr>
          </a:p>
        </p:txBody>
      </p:sp>
      <p:sp>
        <p:nvSpPr>
          <p:cNvPr id="367" name="Google Shape;367;p5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38</a:t>
            </a:fld>
            <a:endParaRPr/>
          </a:p>
        </p:txBody>
      </p:sp>
      <p:sp>
        <p:nvSpPr>
          <p:cNvPr id="368" name="Google Shape;368;p53"/>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sz="2000" b="1">
              <a:solidFill>
                <a:srgbClr val="FF9900"/>
              </a:solidFill>
              <a:latin typeface="Courier"/>
              <a:ea typeface="Courier"/>
              <a:cs typeface="Courier"/>
              <a:sym typeface="Courier"/>
            </a:endParaRPr>
          </a:p>
          <a:p>
            <a:pPr marL="0" lvl="0" indent="0" algn="l" rtl="0">
              <a:spcBef>
                <a:spcPts val="0"/>
              </a:spcBef>
              <a:spcAft>
                <a:spcPts val="0"/>
              </a:spcAft>
              <a:buNone/>
            </a:pPr>
            <a:endParaRPr sz="2000" b="1">
              <a:solidFill>
                <a:srgbClr val="FF9900"/>
              </a:solidFill>
              <a:latin typeface="Courier"/>
              <a:ea typeface="Courier"/>
              <a:cs typeface="Courier"/>
              <a:sym typeface="Courier"/>
            </a:endParaRPr>
          </a:p>
          <a:p>
            <a:pPr marL="0" lvl="0" indent="0" algn="l" rtl="0">
              <a:spcBef>
                <a:spcPts val="0"/>
              </a:spcBef>
              <a:spcAft>
                <a:spcPts val="0"/>
              </a:spcAft>
              <a:buNone/>
            </a:pPr>
            <a:r>
              <a:rPr lang="en-US" sz="2400" b="1">
                <a:solidFill>
                  <a:srgbClr val="FF9900"/>
                </a:solidFill>
                <a:latin typeface="Courier"/>
                <a:ea typeface="Courier"/>
                <a:cs typeface="Courier"/>
                <a:sym typeface="Courier"/>
              </a:rPr>
              <a:t>resource</a:t>
            </a:r>
            <a:r>
              <a:rPr lang="en-US" sz="2400" b="1">
                <a:solidFill>
                  <a:srgbClr val="FFFFFF"/>
                </a:solidFill>
                <a:latin typeface="Courier"/>
                <a:ea typeface="Courier"/>
                <a:cs typeface="Courier"/>
                <a:sym typeface="Courier"/>
              </a:rPr>
              <a:t> </a:t>
            </a:r>
            <a:r>
              <a:rPr lang="en-US" sz="2400" b="1">
                <a:solidFill>
                  <a:srgbClr val="6FA8DC"/>
                </a:solidFill>
                <a:latin typeface="Courier"/>
                <a:ea typeface="Courier"/>
                <a:cs typeface="Courier"/>
                <a:sym typeface="Courier"/>
              </a:rPr>
              <a:t>“null_resource” “first-tf-run”</a:t>
            </a:r>
            <a:r>
              <a:rPr lang="en-US" sz="2400" b="1">
                <a:solidFill>
                  <a:srgbClr val="FFFFFF"/>
                </a:solidFill>
                <a:latin typeface="Courier"/>
                <a:ea typeface="Courier"/>
                <a:cs typeface="Courier"/>
                <a:sym typeface="Courier"/>
              </a:rPr>
              <a:t> </a:t>
            </a:r>
            <a:r>
              <a:rPr lang="en-US" sz="2400" b="1">
                <a:solidFill>
                  <a:srgbClr val="C9DAF8"/>
                </a:solidFill>
                <a:latin typeface="Courier"/>
                <a:ea typeface="Courier"/>
                <a:cs typeface="Courier"/>
                <a:sym typeface="Courier"/>
              </a:rPr>
              <a:t>{</a:t>
            </a:r>
            <a:endParaRPr sz="2400" b="1">
              <a:solidFill>
                <a:srgbClr val="C9DAF8"/>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  </a:t>
            </a:r>
            <a:r>
              <a:rPr lang="en-US" sz="2400" b="1">
                <a:solidFill>
                  <a:srgbClr val="FF9900"/>
                </a:solidFill>
                <a:latin typeface="Courier"/>
                <a:ea typeface="Courier"/>
                <a:cs typeface="Courier"/>
                <a:sym typeface="Courier"/>
              </a:rPr>
              <a:t>provisioner</a:t>
            </a:r>
            <a:r>
              <a:rPr lang="en-US" sz="2400" b="1">
                <a:solidFill>
                  <a:srgbClr val="FFFFFF"/>
                </a:solidFill>
                <a:latin typeface="Courier"/>
                <a:ea typeface="Courier"/>
                <a:cs typeface="Courier"/>
                <a:sym typeface="Courier"/>
              </a:rPr>
              <a:t> </a:t>
            </a:r>
            <a:r>
              <a:rPr lang="en-US" sz="2400" b="1">
                <a:solidFill>
                  <a:srgbClr val="6FA8DC"/>
                </a:solidFill>
                <a:latin typeface="Courier"/>
                <a:ea typeface="Courier"/>
                <a:cs typeface="Courier"/>
                <a:sym typeface="Courier"/>
              </a:rPr>
              <a:t>“local-exec”</a:t>
            </a:r>
            <a:r>
              <a:rPr lang="en-US" sz="2400" b="1">
                <a:solidFill>
                  <a:srgbClr val="FFFFFF"/>
                </a:solidFill>
                <a:latin typeface="Courier"/>
                <a:ea typeface="Courier"/>
                <a:cs typeface="Courier"/>
                <a:sym typeface="Courier"/>
              </a:rPr>
              <a:t> </a:t>
            </a:r>
            <a:r>
              <a:rPr lang="en-US" sz="2400" b="1">
                <a:solidFill>
                  <a:srgbClr val="C9DAF8"/>
                </a:solidFill>
                <a:latin typeface="Courier"/>
                <a:ea typeface="Courier"/>
                <a:cs typeface="Courier"/>
                <a:sym typeface="Courier"/>
              </a:rPr>
              <a:t>{</a:t>
            </a:r>
            <a:endParaRPr sz="2400" b="1">
              <a:solidFill>
                <a:srgbClr val="C9DAF8"/>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    </a:t>
            </a:r>
            <a:r>
              <a:rPr lang="en-US" sz="2400" b="1">
                <a:solidFill>
                  <a:srgbClr val="8E7CC3"/>
                </a:solidFill>
                <a:latin typeface="Courier"/>
                <a:ea typeface="Courier"/>
                <a:cs typeface="Courier"/>
                <a:sym typeface="Courier"/>
              </a:rPr>
              <a:t>command</a:t>
            </a:r>
            <a:r>
              <a:rPr lang="en-US" sz="2400" b="1">
                <a:solidFill>
                  <a:srgbClr val="C9DAF8"/>
                </a:solidFill>
                <a:latin typeface="Courier"/>
                <a:ea typeface="Courier"/>
                <a:cs typeface="Courier"/>
                <a:sym typeface="Courier"/>
              </a:rPr>
              <a:t> = </a:t>
            </a:r>
            <a:r>
              <a:rPr lang="en-US" sz="2400" b="1">
                <a:solidFill>
                  <a:srgbClr val="6AA84F"/>
                </a:solidFill>
                <a:latin typeface="Courier"/>
                <a:ea typeface="Courier"/>
                <a:cs typeface="Courier"/>
                <a:sym typeface="Courier"/>
              </a:rPr>
              <a:t>“echo ‘this will run on first tf apply’”</a:t>
            </a:r>
            <a:endParaRPr sz="2400" b="1">
              <a:solidFill>
                <a:srgbClr val="6AA84F"/>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  }</a:t>
            </a:r>
            <a:endParaRPr sz="2400" b="1">
              <a:solidFill>
                <a:srgbClr val="C9DAF8"/>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a:t>
            </a:r>
            <a:endParaRPr sz="2400" b="1">
              <a:solidFill>
                <a:srgbClr val="FF9900"/>
              </a:solidFill>
              <a:latin typeface="Courier"/>
              <a:ea typeface="Courier"/>
              <a:cs typeface="Courier"/>
              <a:sym typeface="Couri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2: Using Variables</a:t>
            </a:r>
            <a:endParaRPr b="1">
              <a:latin typeface="Helvetica Neue"/>
              <a:ea typeface="Helvetica Neue"/>
              <a:cs typeface="Helvetica Neue"/>
              <a:sym typeface="Helvetica Neue"/>
            </a:endParaRPr>
          </a:p>
        </p:txBody>
      </p:sp>
      <p:sp>
        <p:nvSpPr>
          <p:cNvPr id="374" name="Google Shape;374;p54"/>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2</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375" name="Google Shape;375;p5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a:t>Technologies we cover</a:t>
            </a:r>
            <a:endParaRPr/>
          </a:p>
        </p:txBody>
      </p:sp>
      <p:sp>
        <p:nvSpPr>
          <p:cNvPr id="91" name="Google Shape;91;p18"/>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a:t>
            </a:fld>
            <a:endParaRPr/>
          </a:p>
        </p:txBody>
      </p:sp>
      <p:pic>
        <p:nvPicPr>
          <p:cNvPr id="92" name="Google Shape;92;p18"/>
          <p:cNvPicPr preferRelativeResize="0"/>
          <p:nvPr/>
        </p:nvPicPr>
        <p:blipFill rotWithShape="1">
          <a:blip r:embed="rId3">
            <a:alphaModFix/>
          </a:blip>
          <a:srcRect t="13479"/>
          <a:stretch/>
        </p:blipFill>
        <p:spPr>
          <a:xfrm>
            <a:off x="765206" y="924037"/>
            <a:ext cx="7613588" cy="391271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How Terraform Works</a:t>
            </a:r>
            <a:endParaRPr b="1">
              <a:latin typeface="Helvetica Neue"/>
              <a:ea typeface="Helvetica Neue"/>
              <a:cs typeface="Helvetica Neue"/>
              <a:sym typeface="Helvetica Neue"/>
            </a:endParaRPr>
          </a:p>
        </p:txBody>
      </p:sp>
      <p:sp>
        <p:nvSpPr>
          <p:cNvPr id="381" name="Google Shape;381;p55"/>
          <p:cNvSpPr txBox="1">
            <a:spLocks noGrp="1"/>
          </p:cNvSpPr>
          <p:nvPr>
            <p:ph type="body" idx="1"/>
          </p:nvPr>
        </p:nvSpPr>
        <p:spPr>
          <a:xfrm>
            <a:off x="630000" y="1455084"/>
            <a:ext cx="7884000" cy="28713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State and how to query it</a:t>
            </a:r>
            <a:endParaRPr sz="2000" dirty="0">
              <a:solidFill>
                <a:srgbClr val="000000"/>
              </a:solidFill>
            </a:endParaRPr>
          </a:p>
          <a:p>
            <a:pPr marL="0" marR="0" lvl="0" indent="0" algn="l" rtl="0">
              <a:lnSpc>
                <a:spcPct val="90000"/>
              </a:lnSpc>
              <a:spcBef>
                <a:spcPts val="0"/>
              </a:spcBef>
              <a:spcAft>
                <a:spcPts val="0"/>
              </a:spcAft>
              <a:buNone/>
            </a:pPr>
            <a:endParaRPr sz="2000" dirty="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Computing plans</a:t>
            </a:r>
            <a:endParaRPr sz="2000" dirty="0">
              <a:solidFill>
                <a:srgbClr val="000000"/>
              </a:solidFill>
            </a:endParaRPr>
          </a:p>
          <a:p>
            <a:pPr marL="0" marR="0" lvl="0" indent="0" algn="l" rtl="0">
              <a:lnSpc>
                <a:spcPct val="90000"/>
              </a:lnSpc>
              <a:spcBef>
                <a:spcPts val="0"/>
              </a:spcBef>
              <a:spcAft>
                <a:spcPts val="0"/>
              </a:spcAft>
              <a:buNone/>
            </a:pPr>
            <a:endParaRPr sz="2000" dirty="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Executing plans (</a:t>
            </a:r>
            <a:r>
              <a:rPr lang="en-US" sz="2000" b="1" dirty="0">
                <a:solidFill>
                  <a:srgbClr val="000000"/>
                </a:solidFill>
                <a:latin typeface="Consolas"/>
                <a:ea typeface="Consolas"/>
                <a:cs typeface="Consolas"/>
                <a:sym typeface="Consolas"/>
              </a:rPr>
              <a:t>terraform apply</a:t>
            </a:r>
            <a:r>
              <a:rPr lang="en-US" sz="2000" dirty="0">
                <a:solidFill>
                  <a:srgbClr val="000000"/>
                </a:solidFill>
              </a:rPr>
              <a:t>)</a:t>
            </a:r>
            <a:endParaRPr sz="2000" dirty="0">
              <a:solidFill>
                <a:srgbClr val="000000"/>
              </a:solidFill>
            </a:endParaRPr>
          </a:p>
        </p:txBody>
      </p:sp>
      <p:sp>
        <p:nvSpPr>
          <p:cNvPr id="382" name="Google Shape;382;p5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State</a:t>
            </a:r>
            <a:endParaRPr b="1">
              <a:latin typeface="Helvetica Neue"/>
              <a:ea typeface="Helvetica Neue"/>
              <a:cs typeface="Helvetica Neue"/>
              <a:sym typeface="Helvetica Neue"/>
            </a:endParaRPr>
          </a:p>
        </p:txBody>
      </p:sp>
      <p:sp>
        <p:nvSpPr>
          <p:cNvPr id="388" name="Google Shape;388;p56"/>
          <p:cNvSpPr txBox="1">
            <a:spLocks noGrp="1"/>
          </p:cNvSpPr>
          <p:nvPr>
            <p:ph type="body" idx="1"/>
          </p:nvPr>
        </p:nvSpPr>
        <p:spPr>
          <a:xfrm>
            <a:off x="626625" y="1257469"/>
            <a:ext cx="7884000" cy="33639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Stores information about resources that are created by Terraform</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Also includes values computed by the provider APIs</a:t>
            </a:r>
            <a:endParaRPr sz="2000" dirty="0">
              <a:solidFill>
                <a:srgbClr val="000000"/>
              </a:solidFill>
            </a:endParaRPr>
          </a:p>
          <a:p>
            <a:pPr marL="685800" marR="0" lvl="0" indent="0" algn="l" rtl="0">
              <a:lnSpc>
                <a:spcPct val="90000"/>
              </a:lnSpc>
              <a:spcBef>
                <a:spcPts val="0"/>
              </a:spcBef>
              <a:spcAft>
                <a:spcPts val="0"/>
              </a:spcAft>
              <a:buNone/>
            </a:pPr>
            <a:endParaRPr sz="2000" dirty="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Local file</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Font typeface="Consolas"/>
              <a:buChar char="○"/>
            </a:pPr>
            <a:r>
              <a:rPr lang="en-US" sz="2000" b="1" dirty="0">
                <a:solidFill>
                  <a:srgbClr val="000000"/>
                </a:solidFill>
                <a:latin typeface="Consolas"/>
                <a:ea typeface="Consolas"/>
                <a:cs typeface="Consolas"/>
                <a:sym typeface="Consolas"/>
              </a:rPr>
              <a:t>.</a:t>
            </a:r>
            <a:r>
              <a:rPr lang="en-US" sz="2000" b="1" dirty="0" err="1">
                <a:solidFill>
                  <a:srgbClr val="000000"/>
                </a:solidFill>
                <a:latin typeface="Consolas"/>
                <a:ea typeface="Consolas"/>
                <a:cs typeface="Consolas"/>
                <a:sym typeface="Consolas"/>
              </a:rPr>
              <a:t>tfstate</a:t>
            </a:r>
            <a:endParaRPr sz="2000" b="1" dirty="0">
              <a:solidFill>
                <a:srgbClr val="000000"/>
              </a:solidFill>
              <a:latin typeface="Consolas"/>
              <a:ea typeface="Consolas"/>
              <a:cs typeface="Consolas"/>
              <a:sym typeface="Consolas"/>
            </a:endParaRPr>
          </a:p>
          <a:p>
            <a:pPr marL="685800" marR="0" lvl="0" indent="0" algn="l" rtl="0">
              <a:lnSpc>
                <a:spcPct val="90000"/>
              </a:lnSpc>
              <a:spcBef>
                <a:spcPts val="0"/>
              </a:spcBef>
              <a:spcAft>
                <a:spcPts val="0"/>
              </a:spcAft>
              <a:buNone/>
            </a:pPr>
            <a:endParaRPr sz="2000" b="1" dirty="0">
              <a:solidFill>
                <a:srgbClr val="000000"/>
              </a:solidFill>
              <a:latin typeface="Consolas"/>
              <a:ea typeface="Consolas"/>
              <a:cs typeface="Consolas"/>
              <a:sym typeface="Consolas"/>
            </a:endParaRPr>
          </a:p>
          <a:p>
            <a:pPr marL="342900" marR="0" lvl="0" indent="-292100" algn="l" rtl="0">
              <a:lnSpc>
                <a:spcPct val="90000"/>
              </a:lnSpc>
              <a:spcBef>
                <a:spcPts val="0"/>
              </a:spcBef>
              <a:spcAft>
                <a:spcPts val="0"/>
              </a:spcAft>
              <a:buClr>
                <a:srgbClr val="000000"/>
              </a:buClr>
              <a:buSzPts val="2000"/>
              <a:buFont typeface="Consolas"/>
              <a:buChar char="●"/>
            </a:pPr>
            <a:r>
              <a:rPr lang="en-US" sz="2000" dirty="0">
                <a:solidFill>
                  <a:srgbClr val="000000"/>
                </a:solidFill>
              </a:rPr>
              <a:t>Or backends are also available…</a:t>
            </a:r>
            <a:endParaRPr sz="2000" dirty="0">
              <a:solidFill>
                <a:srgbClr val="000000"/>
              </a:solidFill>
            </a:endParaRPr>
          </a:p>
        </p:txBody>
      </p:sp>
      <p:sp>
        <p:nvSpPr>
          <p:cNvPr id="389" name="Google Shape;389;p5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Backends</a:t>
            </a:r>
            <a:endParaRPr b="1">
              <a:latin typeface="Helvetica Neue"/>
              <a:ea typeface="Helvetica Neue"/>
              <a:cs typeface="Helvetica Neue"/>
              <a:sym typeface="Helvetica Neue"/>
            </a:endParaRPr>
          </a:p>
        </p:txBody>
      </p:sp>
      <p:sp>
        <p:nvSpPr>
          <p:cNvPr id="395" name="Google Shape;395;p57"/>
          <p:cNvSpPr txBox="1">
            <a:spLocks noGrp="1"/>
          </p:cNvSpPr>
          <p:nvPr>
            <p:ph type="body" idx="1"/>
          </p:nvPr>
        </p:nvSpPr>
        <p:spPr>
          <a:xfrm>
            <a:off x="519619" y="1110384"/>
            <a:ext cx="8199000" cy="3560700"/>
          </a:xfrm>
          <a:prstGeom prst="rect">
            <a:avLst/>
          </a:prstGeom>
          <a:noFill/>
          <a:ln>
            <a:noFill/>
          </a:ln>
        </p:spPr>
        <p:txBody>
          <a:bodyPr spcFirstLastPara="1" wrap="square" lIns="67500" tIns="35100" rIns="68575" bIns="34275" anchor="t" anchorCtr="0">
            <a:noAutofit/>
          </a:bodyPr>
          <a:lstStyle/>
          <a:p>
            <a:pPr marL="342900" lvl="0" indent="-292100" algn="l" rtl="0">
              <a:spcBef>
                <a:spcPts val="0"/>
              </a:spcBef>
              <a:spcAft>
                <a:spcPts val="0"/>
              </a:spcAft>
              <a:buClr>
                <a:srgbClr val="000000"/>
              </a:buClr>
              <a:buSzPts val="2000"/>
              <a:buChar char="●"/>
            </a:pPr>
            <a:r>
              <a:rPr lang="en-US" sz="2000" dirty="0">
                <a:solidFill>
                  <a:schemeClr val="dk1"/>
                </a:solidFill>
              </a:rPr>
              <a:t>Determines how state is loaded and how operations like </a:t>
            </a:r>
            <a:r>
              <a:rPr lang="en-US" sz="2000" b="1" dirty="0">
                <a:solidFill>
                  <a:schemeClr val="dk1"/>
                </a:solidFill>
                <a:latin typeface="Consolas"/>
                <a:ea typeface="Consolas"/>
                <a:cs typeface="Consolas"/>
                <a:sym typeface="Consolas"/>
              </a:rPr>
              <a:t>apply</a:t>
            </a:r>
            <a:r>
              <a:rPr lang="en-US" sz="2000" dirty="0">
                <a:solidFill>
                  <a:schemeClr val="dk1"/>
                </a:solidFill>
              </a:rPr>
              <a:t> are executed</a:t>
            </a:r>
            <a:endParaRPr sz="2000" dirty="0">
              <a:solidFill>
                <a:schemeClr val="dk1"/>
              </a:solidFill>
            </a:endParaRPr>
          </a:p>
          <a:p>
            <a:pPr marL="342900" lvl="0" indent="0" algn="l" rtl="0">
              <a:spcBef>
                <a:spcPts val="0"/>
              </a:spcBef>
              <a:spcAft>
                <a:spcPts val="0"/>
              </a:spcAft>
              <a:buNone/>
            </a:pPr>
            <a:endParaRPr sz="2000" dirty="0">
              <a:solidFill>
                <a:schemeClr val="dk1"/>
              </a:solidFill>
            </a:endParaRPr>
          </a:p>
          <a:p>
            <a:pPr marL="342900" lvl="0" indent="-292100" algn="l" rtl="0">
              <a:spcBef>
                <a:spcPts val="0"/>
              </a:spcBef>
              <a:spcAft>
                <a:spcPts val="0"/>
              </a:spcAft>
              <a:buClr>
                <a:schemeClr val="dk1"/>
              </a:buClr>
              <a:buSzPts val="2000"/>
              <a:buChar char="●"/>
            </a:pPr>
            <a:r>
              <a:rPr lang="en-US" sz="2000" dirty="0">
                <a:solidFill>
                  <a:schemeClr val="dk1"/>
                </a:solidFill>
              </a:rPr>
              <a:t>Enables non-local file state storage, remote execution, etc.</a:t>
            </a:r>
            <a:br>
              <a:rPr lang="en-US" sz="2000" dirty="0">
                <a:solidFill>
                  <a:schemeClr val="dk1"/>
                </a:solidFill>
              </a:rPr>
            </a:br>
            <a:endParaRPr sz="2000" dirty="0">
              <a:solidFill>
                <a:schemeClr val="dk1"/>
              </a:solidFill>
            </a:endParaRPr>
          </a:p>
          <a:p>
            <a:pPr marL="342900" lvl="0" indent="-292100" algn="l" rtl="0">
              <a:spcBef>
                <a:spcPts val="0"/>
              </a:spcBef>
              <a:spcAft>
                <a:spcPts val="0"/>
              </a:spcAft>
              <a:buClr>
                <a:schemeClr val="dk1"/>
              </a:buClr>
              <a:buSzPts val="2000"/>
              <a:buChar char="●"/>
            </a:pPr>
            <a:r>
              <a:rPr lang="en-US" sz="2000" dirty="0">
                <a:solidFill>
                  <a:schemeClr val="dk1"/>
                </a:solidFill>
              </a:rPr>
              <a:t>Why use a backend?	</a:t>
            </a:r>
            <a:endParaRPr sz="2000" dirty="0">
              <a:solidFill>
                <a:schemeClr val="dk1"/>
              </a:solidFill>
            </a:endParaRPr>
          </a:p>
          <a:p>
            <a:pPr marL="685800" lvl="1" indent="-292100" algn="l" rtl="0">
              <a:spcBef>
                <a:spcPts val="0"/>
              </a:spcBef>
              <a:spcAft>
                <a:spcPts val="0"/>
              </a:spcAft>
              <a:buClr>
                <a:schemeClr val="dk1"/>
              </a:buClr>
              <a:buSzPts val="2000"/>
              <a:buChar char="○"/>
            </a:pPr>
            <a:r>
              <a:rPr lang="en-US" sz="2000" dirty="0">
                <a:solidFill>
                  <a:schemeClr val="dk1"/>
                </a:solidFill>
              </a:rPr>
              <a:t>Can store their state remotely and protect it to prevent corruption</a:t>
            </a:r>
            <a:endParaRPr sz="2000" dirty="0">
              <a:solidFill>
                <a:schemeClr val="dk1"/>
              </a:solidFill>
            </a:endParaRPr>
          </a:p>
          <a:p>
            <a:pPr marL="1028700" lvl="2" indent="-292100" algn="l" rtl="0">
              <a:spcBef>
                <a:spcPts val="0"/>
              </a:spcBef>
              <a:spcAft>
                <a:spcPts val="0"/>
              </a:spcAft>
              <a:buClr>
                <a:schemeClr val="dk1"/>
              </a:buClr>
              <a:buSzPts val="2000"/>
              <a:buChar char="■"/>
            </a:pPr>
            <a:r>
              <a:rPr lang="en-US" sz="2000" dirty="0">
                <a:solidFill>
                  <a:schemeClr val="dk1"/>
                </a:solidFill>
              </a:rPr>
              <a:t>some backends, e.g., </a:t>
            </a:r>
            <a:r>
              <a:rPr lang="en-US" sz="2000" i="1" dirty="0">
                <a:solidFill>
                  <a:schemeClr val="dk1"/>
                </a:solidFill>
              </a:rPr>
              <a:t>Terraform Cloud </a:t>
            </a:r>
            <a:r>
              <a:rPr lang="en-US" sz="2000" dirty="0">
                <a:solidFill>
                  <a:schemeClr val="dk1"/>
                </a:solidFill>
              </a:rPr>
              <a:t>automatically store all revisions</a:t>
            </a:r>
            <a:endParaRPr sz="2000" dirty="0">
              <a:solidFill>
                <a:schemeClr val="dk1"/>
              </a:solidFill>
            </a:endParaRPr>
          </a:p>
          <a:p>
            <a:pPr marL="685800" lvl="1" indent="-292100" algn="l" rtl="0">
              <a:spcBef>
                <a:spcPts val="0"/>
              </a:spcBef>
              <a:spcAft>
                <a:spcPts val="0"/>
              </a:spcAft>
              <a:buClr>
                <a:schemeClr val="dk1"/>
              </a:buClr>
              <a:buSzPts val="2000"/>
              <a:buChar char="○"/>
            </a:pPr>
            <a:r>
              <a:rPr lang="en-US" sz="2000" dirty="0">
                <a:solidFill>
                  <a:schemeClr val="dk1"/>
                </a:solidFill>
              </a:rPr>
              <a:t>Keep sensitive information off local disk</a:t>
            </a:r>
            <a:endParaRPr sz="2000" dirty="0">
              <a:solidFill>
                <a:schemeClr val="dk1"/>
              </a:solidFill>
            </a:endParaRPr>
          </a:p>
          <a:p>
            <a:pPr marL="685800" lvl="1" indent="-292100" algn="l" rtl="0">
              <a:spcBef>
                <a:spcPts val="0"/>
              </a:spcBef>
              <a:spcAft>
                <a:spcPts val="0"/>
              </a:spcAft>
              <a:buClr>
                <a:schemeClr val="dk1"/>
              </a:buClr>
              <a:buSzPts val="2000"/>
              <a:buChar char="○"/>
            </a:pPr>
            <a:r>
              <a:rPr lang="en-US" sz="2000" dirty="0">
                <a:solidFill>
                  <a:schemeClr val="dk1"/>
                </a:solidFill>
              </a:rPr>
              <a:t>Remote operations</a:t>
            </a:r>
            <a:endParaRPr sz="2000" dirty="0">
              <a:solidFill>
                <a:schemeClr val="dk1"/>
              </a:solidFill>
            </a:endParaRPr>
          </a:p>
          <a:p>
            <a:pPr marL="1028700" lvl="2" indent="-292100" algn="l" rtl="0">
              <a:spcBef>
                <a:spcPts val="0"/>
              </a:spcBef>
              <a:spcAft>
                <a:spcPts val="0"/>
              </a:spcAft>
              <a:buClr>
                <a:schemeClr val="dk1"/>
              </a:buClr>
              <a:buSzPts val="2000"/>
              <a:buChar char="■"/>
            </a:pPr>
            <a:r>
              <a:rPr lang="en-US" sz="2000" dirty="0">
                <a:solidFill>
                  <a:schemeClr val="dk1"/>
                </a:solidFill>
              </a:rPr>
              <a:t>Apply can take a </a:t>
            </a:r>
            <a:r>
              <a:rPr lang="en-US" sz="2000" i="1" dirty="0">
                <a:solidFill>
                  <a:schemeClr val="dk1"/>
                </a:solidFill>
              </a:rPr>
              <a:t>LONG</a:t>
            </a:r>
            <a:r>
              <a:rPr lang="en-US" sz="2000" dirty="0">
                <a:solidFill>
                  <a:schemeClr val="dk1"/>
                </a:solidFill>
              </a:rPr>
              <a:t> time for large infrastructures</a:t>
            </a:r>
            <a:endParaRPr sz="2000" dirty="0">
              <a:solidFill>
                <a:srgbClr val="000000"/>
              </a:solidFill>
            </a:endParaRPr>
          </a:p>
        </p:txBody>
      </p:sp>
      <p:sp>
        <p:nvSpPr>
          <p:cNvPr id="396" name="Google Shape;396;p5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Backends (cont’d)</a:t>
            </a:r>
            <a:endParaRPr b="1">
              <a:latin typeface="Helvetica Neue"/>
              <a:ea typeface="Helvetica Neue"/>
              <a:cs typeface="Helvetica Neue"/>
              <a:sym typeface="Helvetica Neue"/>
            </a:endParaRPr>
          </a:p>
        </p:txBody>
      </p:sp>
      <p:sp>
        <p:nvSpPr>
          <p:cNvPr id="402" name="Google Shape;402;p58"/>
          <p:cNvSpPr txBox="1">
            <a:spLocks noGrp="1"/>
          </p:cNvSpPr>
          <p:nvPr>
            <p:ph type="body" idx="1"/>
          </p:nvPr>
        </p:nvSpPr>
        <p:spPr>
          <a:xfrm>
            <a:off x="519619" y="1110384"/>
            <a:ext cx="8199000" cy="3560700"/>
          </a:xfrm>
          <a:prstGeom prst="rect">
            <a:avLst/>
          </a:prstGeom>
          <a:noFill/>
          <a:ln>
            <a:noFill/>
          </a:ln>
        </p:spPr>
        <p:txBody>
          <a:bodyPr spcFirstLastPara="1" wrap="square" lIns="67500" tIns="35100" rIns="68575" bIns="34275" anchor="t" anchorCtr="0">
            <a:noAutofit/>
          </a:bodyPr>
          <a:lstStyle/>
          <a:p>
            <a:pPr marL="342900" lvl="0" indent="-292100" algn="l" rtl="0">
              <a:spcBef>
                <a:spcPts val="0"/>
              </a:spcBef>
              <a:spcAft>
                <a:spcPts val="0"/>
              </a:spcAft>
              <a:buClr>
                <a:schemeClr val="dk1"/>
              </a:buClr>
              <a:buSzPts val="2000"/>
              <a:buChar char="●"/>
            </a:pPr>
            <a:r>
              <a:rPr lang="en-US" sz="2000" dirty="0">
                <a:solidFill>
                  <a:srgbClr val="000000"/>
                </a:solidFill>
              </a:rPr>
              <a:t>Examples</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S3</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swift</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http</a:t>
            </a:r>
            <a:endParaRPr sz="2000" dirty="0">
              <a:solidFill>
                <a:srgbClr val="000000"/>
              </a:solidFill>
            </a:endParaRPr>
          </a:p>
          <a:p>
            <a:pPr marL="685800" lvl="1" indent="-292100" algn="l" rtl="0">
              <a:spcBef>
                <a:spcPts val="0"/>
              </a:spcBef>
              <a:spcAft>
                <a:spcPts val="0"/>
              </a:spcAft>
              <a:buClr>
                <a:schemeClr val="dk1"/>
              </a:buClr>
              <a:buSzPts val="2000"/>
              <a:buChar char="○"/>
            </a:pPr>
            <a:r>
              <a:rPr lang="en-US" sz="2000" dirty="0">
                <a:solidFill>
                  <a:schemeClr val="dk1"/>
                </a:solidFill>
              </a:rPr>
              <a:t>Terraform Enterprise</a:t>
            </a:r>
            <a:endParaRPr sz="2000" dirty="0">
              <a:solidFill>
                <a:schemeClr val="dk1"/>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etc.</a:t>
            </a:r>
            <a:endParaRPr sz="2000" dirty="0">
              <a:solidFill>
                <a:srgbClr val="000000"/>
              </a:solidFill>
            </a:endParaRPr>
          </a:p>
        </p:txBody>
      </p:sp>
      <p:sp>
        <p:nvSpPr>
          <p:cNvPr id="403" name="Google Shape;403;p5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How to Query or See the Current State</a:t>
            </a:r>
            <a:endParaRPr b="1">
              <a:latin typeface="Helvetica Neue"/>
              <a:ea typeface="Helvetica Neue"/>
              <a:cs typeface="Helvetica Neue"/>
              <a:sym typeface="Helvetica Neue"/>
            </a:endParaRPr>
          </a:p>
        </p:txBody>
      </p:sp>
      <p:sp>
        <p:nvSpPr>
          <p:cNvPr id="409" name="Google Shape;409;p59"/>
          <p:cNvSpPr txBox="1">
            <a:spLocks noGrp="1"/>
          </p:cNvSpPr>
          <p:nvPr>
            <p:ph type="body" idx="1"/>
          </p:nvPr>
        </p:nvSpPr>
        <p:spPr>
          <a:xfrm>
            <a:off x="626625" y="1257469"/>
            <a:ext cx="7884000" cy="33639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90000"/>
              </a:lnSpc>
              <a:spcBef>
                <a:spcPts val="0"/>
              </a:spcBef>
              <a:spcAft>
                <a:spcPts val="0"/>
              </a:spcAft>
              <a:buClr>
                <a:srgbClr val="000000"/>
              </a:buClr>
              <a:buSzPts val="2000"/>
              <a:buChar char="●"/>
            </a:pPr>
            <a:r>
              <a:rPr lang="en-US" sz="2000">
                <a:solidFill>
                  <a:srgbClr val="000000"/>
                </a:solidFill>
              </a:rPr>
              <a:t>CLI</a:t>
            </a:r>
            <a:endParaRPr sz="2000">
              <a:solidFill>
                <a:srgbClr val="000000"/>
              </a:solidFill>
            </a:endParaRPr>
          </a:p>
          <a:p>
            <a:pPr marL="685800" marR="0" lvl="1" indent="-292100" algn="l" rtl="0">
              <a:lnSpc>
                <a:spcPct val="90000"/>
              </a:lnSpc>
              <a:spcBef>
                <a:spcPts val="0"/>
              </a:spcBef>
              <a:spcAft>
                <a:spcPts val="0"/>
              </a:spcAft>
              <a:buClr>
                <a:srgbClr val="000000"/>
              </a:buClr>
              <a:buSzPts val="2000"/>
              <a:buFont typeface="Consolas"/>
              <a:buChar char="○"/>
            </a:pPr>
            <a:r>
              <a:rPr lang="en-US" sz="2000" b="1">
                <a:solidFill>
                  <a:srgbClr val="000000"/>
                </a:solidFill>
                <a:latin typeface="Consolas"/>
                <a:ea typeface="Consolas"/>
                <a:cs typeface="Consolas"/>
                <a:sym typeface="Consolas"/>
              </a:rPr>
              <a:t>terraform show [-json]</a:t>
            </a:r>
            <a:endParaRPr sz="2000" b="1">
              <a:solidFill>
                <a:srgbClr val="000000"/>
              </a:solidFill>
              <a:latin typeface="Consolas"/>
              <a:ea typeface="Consolas"/>
              <a:cs typeface="Consolas"/>
              <a:sym typeface="Consolas"/>
            </a:endParaRPr>
          </a:p>
          <a:p>
            <a:pPr marL="685800" marR="0" lvl="0" indent="0" algn="l" rtl="0">
              <a:lnSpc>
                <a:spcPct val="90000"/>
              </a:lnSpc>
              <a:spcBef>
                <a:spcPts val="0"/>
              </a:spcBef>
              <a:spcAft>
                <a:spcPts val="0"/>
              </a:spcAft>
              <a:buNone/>
            </a:pPr>
            <a:r>
              <a:rPr lang="en-US" sz="2000" u="sng">
                <a:solidFill>
                  <a:schemeClr val="hlink"/>
                </a:solidFill>
                <a:hlinkClick r:id="rId3"/>
              </a:rPr>
              <a:t>https://www.terraform.io/docs/commands/show.html</a:t>
            </a:r>
            <a:endParaRPr sz="2000">
              <a:solidFill>
                <a:srgbClr val="000000"/>
              </a:solidFill>
            </a:endParaRPr>
          </a:p>
          <a:p>
            <a:pPr marL="0" marR="0" lvl="0" indent="0" algn="l" rtl="0">
              <a:lnSpc>
                <a:spcPct val="90000"/>
              </a:lnSpc>
              <a:spcBef>
                <a:spcPts val="0"/>
              </a:spcBef>
              <a:spcAft>
                <a:spcPts val="0"/>
              </a:spcAft>
              <a:buNone/>
            </a:pPr>
            <a:endParaRPr sz="200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a:solidFill>
                  <a:srgbClr val="000000"/>
                </a:solidFill>
              </a:rPr>
              <a:t>Remote State Data Type</a:t>
            </a:r>
            <a:endParaRPr sz="2000">
              <a:solidFill>
                <a:srgbClr val="000000"/>
              </a:solidFill>
            </a:endParaRPr>
          </a:p>
          <a:p>
            <a:pPr marL="685800" marR="0" lvl="0" indent="0" algn="l" rtl="0">
              <a:lnSpc>
                <a:spcPct val="90000"/>
              </a:lnSpc>
              <a:spcBef>
                <a:spcPts val="0"/>
              </a:spcBef>
              <a:spcAft>
                <a:spcPts val="0"/>
              </a:spcAft>
              <a:buNone/>
            </a:pPr>
            <a:r>
              <a:rPr lang="en-US" u="sng">
                <a:solidFill>
                  <a:schemeClr val="hlink"/>
                </a:solidFill>
                <a:hlinkClick r:id="rId4"/>
              </a:rPr>
              <a:t>https://www.terraform.io/docs/providers/terraform/d/remote_state.html</a:t>
            </a:r>
            <a:endParaRPr>
              <a:solidFill>
                <a:srgbClr val="000000"/>
              </a:solidFill>
            </a:endParaRPr>
          </a:p>
          <a:p>
            <a:pPr marL="0" marR="0" lvl="0" indent="0" algn="l" rtl="0">
              <a:lnSpc>
                <a:spcPct val="90000"/>
              </a:lnSpc>
              <a:spcBef>
                <a:spcPts val="0"/>
              </a:spcBef>
              <a:spcAft>
                <a:spcPts val="0"/>
              </a:spcAft>
              <a:buNone/>
            </a:pPr>
            <a:endParaRPr sz="2000">
              <a:solidFill>
                <a:srgbClr val="000000"/>
              </a:solidFill>
            </a:endParaRPr>
          </a:p>
        </p:txBody>
      </p:sp>
      <p:sp>
        <p:nvSpPr>
          <p:cNvPr id="410" name="Google Shape;410;p5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0"/>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Visualizing Graph Outputs</a:t>
            </a:r>
            <a:endParaRPr b="1">
              <a:latin typeface="Helvetica Neue"/>
              <a:ea typeface="Helvetica Neue"/>
              <a:cs typeface="Helvetica Neue"/>
              <a:sym typeface="Helvetica Neue"/>
            </a:endParaRPr>
          </a:p>
        </p:txBody>
      </p:sp>
      <p:sp>
        <p:nvSpPr>
          <p:cNvPr id="416" name="Google Shape;416;p60"/>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45</a:t>
            </a:fld>
            <a:endParaRPr/>
          </a:p>
        </p:txBody>
      </p:sp>
      <p:pic>
        <p:nvPicPr>
          <p:cNvPr id="417" name="Google Shape;417;p60"/>
          <p:cNvPicPr preferRelativeResize="0"/>
          <p:nvPr/>
        </p:nvPicPr>
        <p:blipFill rotWithShape="1">
          <a:blip r:embed="rId3">
            <a:alphaModFix/>
          </a:blip>
          <a:srcRect/>
          <a:stretch/>
        </p:blipFill>
        <p:spPr>
          <a:xfrm>
            <a:off x="2776275" y="933413"/>
            <a:ext cx="3525149" cy="388970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Visualizing Graph Outputs</a:t>
            </a:r>
            <a:endParaRPr b="1">
              <a:latin typeface="Helvetica Neue"/>
              <a:ea typeface="Helvetica Neue"/>
              <a:cs typeface="Helvetica Neue"/>
              <a:sym typeface="Helvetica Neue"/>
            </a:endParaRPr>
          </a:p>
        </p:txBody>
      </p:sp>
      <p:sp>
        <p:nvSpPr>
          <p:cNvPr id="423" name="Google Shape;423;p6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46</a:t>
            </a:fld>
            <a:endParaRPr/>
          </a:p>
        </p:txBody>
      </p:sp>
      <p:pic>
        <p:nvPicPr>
          <p:cNvPr id="424" name="Google Shape;424;p61"/>
          <p:cNvPicPr preferRelativeResize="0"/>
          <p:nvPr/>
        </p:nvPicPr>
        <p:blipFill rotWithShape="1">
          <a:blip r:embed="rId3">
            <a:alphaModFix/>
          </a:blip>
          <a:srcRect/>
          <a:stretch/>
        </p:blipFill>
        <p:spPr>
          <a:xfrm>
            <a:off x="0" y="1559475"/>
            <a:ext cx="9144000" cy="227685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2"/>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Executing Plans: </a:t>
            </a:r>
            <a:r>
              <a:rPr lang="en-US" b="1">
                <a:latin typeface="Consolas"/>
                <a:ea typeface="Consolas"/>
                <a:cs typeface="Consolas"/>
                <a:sym typeface="Consolas"/>
              </a:rPr>
              <a:t>terraform apply</a:t>
            </a:r>
            <a:endParaRPr b="1">
              <a:latin typeface="Consolas"/>
              <a:ea typeface="Consolas"/>
              <a:cs typeface="Consolas"/>
              <a:sym typeface="Consolas"/>
            </a:endParaRPr>
          </a:p>
        </p:txBody>
      </p:sp>
      <p:sp>
        <p:nvSpPr>
          <p:cNvPr id="430" name="Google Shape;430;p62"/>
          <p:cNvSpPr txBox="1">
            <a:spLocks noGrp="1"/>
          </p:cNvSpPr>
          <p:nvPr>
            <p:ph type="body" idx="1"/>
          </p:nvPr>
        </p:nvSpPr>
        <p:spPr>
          <a:xfrm>
            <a:off x="630000" y="1211738"/>
            <a:ext cx="7884000" cy="3015300"/>
          </a:xfrm>
          <a:prstGeom prst="rect">
            <a:avLst/>
          </a:prstGeom>
          <a:noFill/>
          <a:ln>
            <a:noFill/>
          </a:ln>
        </p:spPr>
        <p:txBody>
          <a:bodyPr spcFirstLastPara="1" wrap="square" lIns="67500" tIns="35100" rIns="68575" bIns="34275" anchor="t" anchorCtr="0">
            <a:noAutofit/>
          </a:bodyPr>
          <a:lstStyle/>
          <a:p>
            <a:pPr marL="0" marR="0" lvl="0" indent="0" algn="l" rtl="0">
              <a:lnSpc>
                <a:spcPct val="90000"/>
              </a:lnSpc>
              <a:spcBef>
                <a:spcPts val="0"/>
              </a:spcBef>
              <a:spcAft>
                <a:spcPts val="0"/>
              </a:spcAft>
              <a:buNone/>
            </a:pPr>
            <a:endParaRPr sz="2000">
              <a:solidFill>
                <a:srgbClr val="000000"/>
              </a:solidFill>
              <a:latin typeface="Helvetica Neue"/>
              <a:ea typeface="Helvetica Neue"/>
              <a:cs typeface="Helvetica Neue"/>
              <a:sym typeface="Helvetica Neue"/>
            </a:endParaRPr>
          </a:p>
          <a:p>
            <a:pPr marL="342900" marR="0" lvl="0" indent="-292100" algn="l" rtl="0">
              <a:lnSpc>
                <a:spcPct val="90000"/>
              </a:lnSpc>
              <a:spcBef>
                <a:spcPts val="0"/>
              </a:spcBef>
              <a:spcAft>
                <a:spcPts val="0"/>
              </a:spcAft>
              <a:buClr>
                <a:srgbClr val="000000"/>
              </a:buClr>
              <a:buSzPts val="2000"/>
              <a:buChar char="●"/>
            </a:pPr>
            <a:r>
              <a:rPr lang="en-US" sz="2000">
                <a:solidFill>
                  <a:srgbClr val="000000"/>
                </a:solidFill>
              </a:rPr>
              <a:t>What does </a:t>
            </a:r>
            <a:r>
              <a:rPr lang="en-US" sz="2000" b="1">
                <a:solidFill>
                  <a:srgbClr val="000000"/>
                </a:solidFill>
                <a:latin typeface="Consolas"/>
                <a:ea typeface="Consolas"/>
                <a:cs typeface="Consolas"/>
                <a:sym typeface="Consolas"/>
              </a:rPr>
              <a:t>terraform apply</a:t>
            </a:r>
            <a:r>
              <a:rPr lang="en-US" sz="2000">
                <a:solidFill>
                  <a:srgbClr val="000000"/>
                </a:solidFill>
              </a:rPr>
              <a:t> do?</a:t>
            </a:r>
            <a:endParaRPr sz="200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a:solidFill>
                  <a:srgbClr val="000000"/>
                </a:solidFill>
              </a:rPr>
              <a:t>syntax check</a:t>
            </a:r>
            <a:endParaRPr sz="200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a:solidFill>
                  <a:srgbClr val="000000"/>
                </a:solidFill>
              </a:rPr>
              <a:t>check for init</a:t>
            </a:r>
            <a:endParaRPr sz="200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a:solidFill>
                  <a:srgbClr val="000000"/>
                </a:solidFill>
              </a:rPr>
              <a:t>refresh state</a:t>
            </a:r>
            <a:endParaRPr sz="200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a:solidFill>
                  <a:srgbClr val="000000"/>
                </a:solidFill>
              </a:rPr>
              <a:t>execute plan</a:t>
            </a:r>
            <a:endParaRPr sz="200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a:solidFill>
                  <a:srgbClr val="000000"/>
                </a:solidFill>
              </a:rPr>
              <a:t>ask for input</a:t>
            </a:r>
            <a:endParaRPr sz="200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a:solidFill>
                  <a:srgbClr val="000000"/>
                </a:solidFill>
              </a:rPr>
              <a:t>execute changes</a:t>
            </a:r>
            <a:endParaRPr sz="2000">
              <a:solidFill>
                <a:srgbClr val="000000"/>
              </a:solidFill>
            </a:endParaRPr>
          </a:p>
        </p:txBody>
      </p:sp>
      <p:sp>
        <p:nvSpPr>
          <p:cNvPr id="431" name="Google Shape;431;p62"/>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3: Plans and Applies</a:t>
            </a:r>
            <a:endParaRPr b="1">
              <a:latin typeface="Helvetica Neue"/>
              <a:ea typeface="Helvetica Neue"/>
              <a:cs typeface="Helvetica Neue"/>
              <a:sym typeface="Helvetica Neue"/>
            </a:endParaRPr>
          </a:p>
        </p:txBody>
      </p:sp>
      <p:sp>
        <p:nvSpPr>
          <p:cNvPr id="437" name="Google Shape;437;p63"/>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3</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438" name="Google Shape;438;p6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Providers</a:t>
            </a:r>
            <a:endParaRPr b="1">
              <a:latin typeface="Helvetica Neue"/>
              <a:ea typeface="Helvetica Neue"/>
              <a:cs typeface="Helvetica Neue"/>
              <a:sym typeface="Helvetica Neue"/>
            </a:endParaRPr>
          </a:p>
        </p:txBody>
      </p:sp>
      <p:sp>
        <p:nvSpPr>
          <p:cNvPr id="444" name="Google Shape;444;p64"/>
          <p:cNvSpPr txBox="1">
            <a:spLocks noGrp="1"/>
          </p:cNvSpPr>
          <p:nvPr>
            <p:ph type="body" idx="1"/>
          </p:nvPr>
        </p:nvSpPr>
        <p:spPr>
          <a:xfrm>
            <a:off x="626625" y="1133222"/>
            <a:ext cx="7884000" cy="3487800"/>
          </a:xfrm>
          <a:prstGeom prst="rect">
            <a:avLst/>
          </a:prstGeom>
          <a:noFill/>
          <a:ln>
            <a:noFill/>
          </a:ln>
        </p:spPr>
        <p:txBody>
          <a:bodyPr spcFirstLastPara="1" wrap="square" lIns="6750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responsible for understanding API interactions and exposing resources</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err="1">
                <a:solidFill>
                  <a:srgbClr val="000000"/>
                </a:solidFill>
              </a:rPr>
              <a:t>Hashicorp</a:t>
            </a:r>
            <a:r>
              <a:rPr lang="en-US" dirty="0">
                <a:solidFill>
                  <a:srgbClr val="000000"/>
                </a:solidFill>
              </a:rPr>
              <a:t> helps companies create providers to be added to ecosystem</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declared in HCL config files as a </a:t>
            </a:r>
            <a:r>
              <a:rPr lang="en-US" b="1" dirty="0">
                <a:solidFill>
                  <a:srgbClr val="000000"/>
                </a:solidFill>
                <a:latin typeface="Consolas"/>
                <a:ea typeface="Consolas"/>
                <a:cs typeface="Consolas"/>
                <a:sym typeface="Consolas"/>
              </a:rPr>
              <a:t>provider</a:t>
            </a:r>
            <a:r>
              <a:rPr lang="en-US" dirty="0">
                <a:solidFill>
                  <a:srgbClr val="000000"/>
                </a:solidFill>
              </a:rPr>
              <a:t> block</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each Terraform project can have multiple providers, even of the same type</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describes resources, their inputs, outputs, and the logic to create and change them</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many options</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AWS, GCP, Azure, and many </a:t>
            </a:r>
            <a:r>
              <a:rPr lang="en-US" dirty="0" err="1">
                <a:solidFill>
                  <a:srgbClr val="000000"/>
                </a:solidFill>
              </a:rPr>
              <a:t>many</a:t>
            </a:r>
            <a:r>
              <a:rPr lang="en-US" dirty="0">
                <a:solidFill>
                  <a:srgbClr val="000000"/>
                </a:solidFill>
              </a:rPr>
              <a:t> others</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providers available for non-infra services as well such as </a:t>
            </a:r>
            <a:r>
              <a:rPr lang="en-US" dirty="0" err="1">
                <a:solidFill>
                  <a:srgbClr val="000000"/>
                </a:solidFill>
              </a:rPr>
              <a:t>gmail</a:t>
            </a:r>
            <a:r>
              <a:rPr lang="en-US" dirty="0">
                <a:solidFill>
                  <a:srgbClr val="000000"/>
                </a:solidFill>
              </a:rPr>
              <a:t>, MySQL, and </a:t>
            </a:r>
            <a:r>
              <a:rPr lang="en-US" dirty="0" err="1">
                <a:solidFill>
                  <a:srgbClr val="000000"/>
                </a:solidFill>
              </a:rPr>
              <a:t>Pagerduty</a:t>
            </a:r>
            <a:endParaRPr dirty="0">
              <a:solidFill>
                <a:srgbClr val="000000"/>
              </a:solidFill>
            </a:endParaRPr>
          </a:p>
        </p:txBody>
      </p:sp>
      <p:sp>
        <p:nvSpPr>
          <p:cNvPr id="445" name="Google Shape;445;p6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3F3F3F"/>
              </a:buClr>
              <a:buSzPts val="2400"/>
              <a:buFont typeface="Helvetica Neue Light"/>
              <a:buNone/>
            </a:pPr>
            <a:r>
              <a:rPr lang="en-US">
                <a:solidFill>
                  <a:srgbClr val="3F3F3F"/>
                </a:solidFill>
              </a:rPr>
              <a:t>Our Practitioners</a:t>
            </a:r>
            <a:endParaRPr/>
          </a:p>
        </p:txBody>
      </p:sp>
      <p:pic>
        <p:nvPicPr>
          <p:cNvPr id="98" name="Google Shape;98;p19"/>
          <p:cNvPicPr preferRelativeResize="0">
            <a:picLocks noGrp="1"/>
          </p:cNvPicPr>
          <p:nvPr>
            <p:ph type="body" idx="1"/>
          </p:nvPr>
        </p:nvPicPr>
        <p:blipFill rotWithShape="1">
          <a:blip r:embed="rId3">
            <a:alphaModFix/>
          </a:blip>
          <a:srcRect/>
          <a:stretch/>
        </p:blipFill>
        <p:spPr>
          <a:xfrm>
            <a:off x="-512369" y="1153050"/>
            <a:ext cx="9963600" cy="3495000"/>
          </a:xfrm>
          <a:prstGeom prst="rect">
            <a:avLst/>
          </a:prstGeom>
          <a:noFill/>
          <a:ln>
            <a:noFill/>
          </a:ln>
        </p:spPr>
      </p:pic>
      <p:sp>
        <p:nvSpPr>
          <p:cNvPr id="99" name="Google Shape;99;p19"/>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a:t>
            </a:fld>
            <a:endParaRPr/>
          </a:p>
        </p:txBody>
      </p:sp>
      <p:sp>
        <p:nvSpPr>
          <p:cNvPr id="100" name="Google Shape;100;p19"/>
          <p:cNvSpPr txBox="1"/>
          <p:nvPr/>
        </p:nvSpPr>
        <p:spPr>
          <a:xfrm>
            <a:off x="712819" y="1418205"/>
            <a:ext cx="2049600" cy="4386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250 best selling </a:t>
            </a:r>
            <a:endParaRPr sz="1100"/>
          </a:p>
          <a:p>
            <a:pPr marL="0" marR="0" lvl="0" indent="0" algn="r"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books authored</a:t>
            </a:r>
            <a:endParaRPr sz="12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505039" y="2205341"/>
            <a:ext cx="1954200" cy="4386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9+ years of training</a:t>
            </a:r>
            <a:endParaRPr sz="1100"/>
          </a:p>
          <a:p>
            <a:pPr marL="0" marR="0" lvl="0" indent="0" algn="r"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experience</a:t>
            </a:r>
            <a:endParaRPr sz="12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921473" y="2993037"/>
            <a:ext cx="1954200" cy="6234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750,000 practitioner led</a:t>
            </a:r>
            <a:endParaRPr sz="1100"/>
          </a:p>
          <a:p>
            <a:pPr marL="0" marR="0" lvl="0" indent="0" algn="r"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training hours</a:t>
            </a:r>
            <a:endParaRPr sz="1100"/>
          </a:p>
          <a:p>
            <a:pPr marL="0" marR="0" lvl="0" indent="0" algn="r" rtl="0">
              <a:spcBef>
                <a:spcPts val="0"/>
              </a:spcBef>
              <a:spcAft>
                <a:spcPts val="0"/>
              </a:spcAft>
              <a:buNone/>
            </a:pPr>
            <a:endParaRPr sz="12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6208439" y="1418336"/>
            <a:ext cx="20478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150 engagements speaking</a:t>
            </a:r>
            <a:endParaRPr sz="1100"/>
          </a:p>
          <a:p>
            <a:pPr marL="0" marR="0" lvl="0" indent="0" algn="l"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at industry conferences </a:t>
            </a:r>
            <a:endParaRPr sz="12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6531698" y="2214306"/>
            <a:ext cx="19542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Over 17 years of industry</a:t>
            </a:r>
            <a:endParaRPr sz="1100"/>
          </a:p>
          <a:p>
            <a:pPr marL="0" marR="0" lvl="0" indent="0" algn="l"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experience per instructor</a:t>
            </a:r>
            <a:endParaRPr sz="12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140084" y="2982952"/>
            <a:ext cx="20478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125 certifications in leading</a:t>
            </a:r>
            <a:endParaRPr sz="1100"/>
          </a:p>
          <a:p>
            <a:pPr marL="0" marR="0" lvl="0" indent="0" algn="l"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technologies </a:t>
            </a:r>
            <a:endParaRPr sz="1200">
              <a:solidFill>
                <a:srgbClr val="3F3F3F"/>
              </a:solidFill>
              <a:latin typeface="Helvetica Neue Light"/>
              <a:ea typeface="Helvetica Neue Light"/>
              <a:cs typeface="Helvetica Neue Light"/>
              <a:sym typeface="Helvetica Neue Light"/>
            </a:endParaRPr>
          </a:p>
        </p:txBody>
      </p:sp>
      <p:sp>
        <p:nvSpPr>
          <p:cNvPr id="106" name="Google Shape;106;p19"/>
          <p:cNvSpPr txBox="1"/>
          <p:nvPr/>
        </p:nvSpPr>
        <p:spPr>
          <a:xfrm>
            <a:off x="4806391" y="3998723"/>
            <a:ext cx="2001000" cy="254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95% instructor satisfaction </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000" b="1">
                <a:latin typeface="Helvetica Neue"/>
                <a:ea typeface="Helvetica Neue"/>
                <a:cs typeface="Helvetica Neue"/>
                <a:sym typeface="Helvetica Neue"/>
              </a:rPr>
              <a:t>The AWS Provider</a:t>
            </a:r>
            <a:endParaRPr sz="2000" b="1">
              <a:latin typeface="Helvetica Neue"/>
              <a:ea typeface="Helvetica Neue"/>
              <a:cs typeface="Helvetica Neue"/>
              <a:sym typeface="Helvetica Neue"/>
            </a:endParaRPr>
          </a:p>
        </p:txBody>
      </p:sp>
      <p:sp>
        <p:nvSpPr>
          <p:cNvPr id="451" name="Google Shape;451;p65"/>
          <p:cNvSpPr txBox="1">
            <a:spLocks noGrp="1"/>
          </p:cNvSpPr>
          <p:nvPr>
            <p:ph type="body" idx="1"/>
          </p:nvPr>
        </p:nvSpPr>
        <p:spPr>
          <a:xfrm>
            <a:off x="630000" y="1394558"/>
            <a:ext cx="7884000" cy="29925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a:solidFill>
                  <a:srgbClr val="000000"/>
                </a:solidFill>
              </a:rPr>
              <a:t>provider documentation</a:t>
            </a: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u="sng">
                <a:solidFill>
                  <a:schemeClr val="hlink"/>
                </a:solidFill>
                <a:hlinkClick r:id="rId3"/>
              </a:rPr>
              <a:t>https://www.terraform.io/docs/providers/aws/index.html</a:t>
            </a:r>
            <a:r>
              <a:rPr lang="en-US" sz="2000">
                <a:solidFill>
                  <a:srgbClr val="000000"/>
                </a:solidFill>
              </a:rPr>
              <a:t> </a:t>
            </a:r>
            <a:endParaRPr sz="2000">
              <a:solidFill>
                <a:srgbClr val="000000"/>
              </a:solidFill>
            </a:endParaRPr>
          </a:p>
          <a:p>
            <a:pPr marL="0" marR="0" lvl="0" indent="0" algn="l" rtl="0">
              <a:lnSpc>
                <a:spcPct val="115000"/>
              </a:lnSpc>
              <a:spcBef>
                <a:spcPts val="0"/>
              </a:spcBef>
              <a:spcAft>
                <a:spcPts val="0"/>
              </a:spcAft>
              <a:buNone/>
            </a:pPr>
            <a:endParaRPr sz="200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a:solidFill>
                  <a:srgbClr val="000000"/>
                </a:solidFill>
              </a:rPr>
              <a:t>HUGE amount of resources</a:t>
            </a:r>
            <a:endParaRPr sz="2000">
              <a:solidFill>
                <a:srgbClr val="000000"/>
              </a:solidFill>
            </a:endParaRPr>
          </a:p>
          <a:p>
            <a:pPr marL="0" marR="0" lvl="0" indent="0" algn="l" rtl="0">
              <a:lnSpc>
                <a:spcPct val="115000"/>
              </a:lnSpc>
              <a:spcBef>
                <a:spcPts val="0"/>
              </a:spcBef>
              <a:spcAft>
                <a:spcPts val="0"/>
              </a:spcAft>
              <a:buNone/>
            </a:pPr>
            <a:endParaRPr sz="200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a:solidFill>
                  <a:srgbClr val="000000"/>
                </a:solidFill>
              </a:rPr>
              <a:t>something like 8 resources per service on average</a:t>
            </a:r>
            <a:endParaRPr sz="2000">
              <a:solidFill>
                <a:srgbClr val="000000"/>
              </a:solidFill>
            </a:endParaRPr>
          </a:p>
        </p:txBody>
      </p:sp>
      <p:sp>
        <p:nvSpPr>
          <p:cNvPr id="452" name="Google Shape;452;p6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sz="2000"/>
              <a:t>50</a:t>
            </a:fld>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Configuring the Provider</a:t>
            </a:r>
            <a:endParaRPr b="1">
              <a:latin typeface="Helvetica Neue"/>
              <a:ea typeface="Helvetica Neue"/>
              <a:cs typeface="Helvetica Neue"/>
              <a:sym typeface="Helvetica Neue"/>
            </a:endParaRPr>
          </a:p>
        </p:txBody>
      </p:sp>
      <p:sp>
        <p:nvSpPr>
          <p:cNvPr id="458" name="Google Shape;458;p6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51</a:t>
            </a:fld>
            <a:endParaRPr/>
          </a:p>
        </p:txBody>
      </p:sp>
      <p:sp>
        <p:nvSpPr>
          <p:cNvPr id="459" name="Google Shape;459;p66"/>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sz="2700" b="1">
              <a:solidFill>
                <a:srgbClr val="FF9900"/>
              </a:solidFill>
              <a:latin typeface="Courier"/>
              <a:ea typeface="Courier"/>
              <a:cs typeface="Courier"/>
              <a:sym typeface="Courier"/>
            </a:endParaRPr>
          </a:p>
          <a:p>
            <a:pPr marL="0" lvl="0" indent="0" algn="l" rtl="0">
              <a:spcBef>
                <a:spcPts val="0"/>
              </a:spcBef>
              <a:spcAft>
                <a:spcPts val="0"/>
              </a:spcAft>
              <a:buNone/>
            </a:pPr>
            <a:endParaRPr sz="2700" b="1">
              <a:solidFill>
                <a:srgbClr val="FF9900"/>
              </a:solidFill>
              <a:latin typeface="Courier"/>
              <a:ea typeface="Courier"/>
              <a:cs typeface="Courier"/>
              <a:sym typeface="Courier"/>
            </a:endParaRPr>
          </a:p>
          <a:p>
            <a:pPr marL="0" lvl="0" indent="0" algn="l" rtl="0">
              <a:spcBef>
                <a:spcPts val="0"/>
              </a:spcBef>
              <a:spcAft>
                <a:spcPts val="0"/>
              </a:spcAft>
              <a:buNone/>
            </a:pPr>
            <a:r>
              <a:rPr lang="en-US" sz="2700" b="1">
                <a:solidFill>
                  <a:srgbClr val="FF9900"/>
                </a:solidFill>
                <a:latin typeface="Courier"/>
                <a:ea typeface="Courier"/>
                <a:cs typeface="Courier"/>
                <a:sym typeface="Courier"/>
              </a:rPr>
              <a:t>provider</a:t>
            </a:r>
            <a:r>
              <a:rPr lang="en-US" sz="2700" b="1">
                <a:solidFill>
                  <a:srgbClr val="FFFFFF"/>
                </a:solidFill>
                <a:latin typeface="Courier"/>
                <a:ea typeface="Courier"/>
                <a:cs typeface="Courier"/>
                <a:sym typeface="Courier"/>
              </a:rPr>
              <a:t> </a:t>
            </a:r>
            <a:r>
              <a:rPr lang="en-US" sz="2700" b="1">
                <a:solidFill>
                  <a:srgbClr val="6FA8DC"/>
                </a:solidFill>
                <a:latin typeface="Courier"/>
                <a:ea typeface="Courier"/>
                <a:cs typeface="Courier"/>
                <a:sym typeface="Courier"/>
              </a:rPr>
              <a:t>“aws”</a:t>
            </a:r>
            <a:r>
              <a:rPr lang="en-US" sz="2700" b="1">
                <a:solidFill>
                  <a:srgbClr val="FFFFFF"/>
                </a:solidFill>
                <a:latin typeface="Courier"/>
                <a:ea typeface="Courier"/>
                <a:cs typeface="Courier"/>
                <a:sym typeface="Courier"/>
              </a:rPr>
              <a:t> </a:t>
            </a:r>
            <a:r>
              <a:rPr lang="en-US" sz="2700" b="1">
                <a:solidFill>
                  <a:srgbClr val="C9DAF8"/>
                </a:solidFill>
                <a:latin typeface="Courier"/>
                <a:ea typeface="Courier"/>
                <a:cs typeface="Courier"/>
                <a:sym typeface="Courier"/>
              </a:rPr>
              <a:t>{</a:t>
            </a:r>
            <a:endParaRPr sz="2700" b="1">
              <a:solidFill>
                <a:srgbClr val="C9DAF8"/>
              </a:solidFill>
              <a:latin typeface="Courier"/>
              <a:ea typeface="Courier"/>
              <a:cs typeface="Courier"/>
              <a:sym typeface="Courier"/>
            </a:endParaRPr>
          </a:p>
          <a:p>
            <a:pPr marL="0" lvl="0" indent="0" algn="l" rtl="0">
              <a:spcBef>
                <a:spcPts val="0"/>
              </a:spcBef>
              <a:spcAft>
                <a:spcPts val="0"/>
              </a:spcAft>
              <a:buNone/>
            </a:pPr>
            <a:r>
              <a:rPr lang="en-US" sz="2700" b="1">
                <a:solidFill>
                  <a:srgbClr val="C9DAF8"/>
                </a:solidFill>
                <a:latin typeface="Courier"/>
                <a:ea typeface="Courier"/>
                <a:cs typeface="Courier"/>
                <a:sym typeface="Courier"/>
              </a:rPr>
              <a:t>  </a:t>
            </a:r>
            <a:r>
              <a:rPr lang="en-US" sz="2700" b="1">
                <a:solidFill>
                  <a:srgbClr val="8E7CC3"/>
                </a:solidFill>
                <a:latin typeface="Courier"/>
                <a:ea typeface="Courier"/>
                <a:cs typeface="Courier"/>
                <a:sym typeface="Courier"/>
              </a:rPr>
              <a:t>region</a:t>
            </a:r>
            <a:r>
              <a:rPr lang="en-US" sz="2700" b="1">
                <a:solidFill>
                  <a:srgbClr val="C9DAF8"/>
                </a:solidFill>
                <a:latin typeface="Courier"/>
                <a:ea typeface="Courier"/>
                <a:cs typeface="Courier"/>
                <a:sym typeface="Courier"/>
              </a:rPr>
              <a:t>     = </a:t>
            </a:r>
            <a:r>
              <a:rPr lang="en-US" sz="2700" b="1">
                <a:solidFill>
                  <a:srgbClr val="6AA84F"/>
                </a:solidFill>
                <a:latin typeface="Courier"/>
                <a:ea typeface="Courier"/>
                <a:cs typeface="Courier"/>
                <a:sym typeface="Courier"/>
              </a:rPr>
              <a:t>“us-west-1”</a:t>
            </a:r>
            <a:endParaRPr sz="2700" b="1">
              <a:solidFill>
                <a:srgbClr val="6AA84F"/>
              </a:solidFill>
              <a:latin typeface="Courier"/>
              <a:ea typeface="Courier"/>
              <a:cs typeface="Courier"/>
              <a:sym typeface="Courier"/>
            </a:endParaRPr>
          </a:p>
          <a:p>
            <a:pPr marL="0" lvl="0" indent="0" algn="l" rtl="0">
              <a:spcBef>
                <a:spcPts val="0"/>
              </a:spcBef>
              <a:spcAft>
                <a:spcPts val="0"/>
              </a:spcAft>
              <a:buNone/>
            </a:pPr>
            <a:r>
              <a:rPr lang="en-US" sz="2700" b="1">
                <a:solidFill>
                  <a:srgbClr val="C9DAF8"/>
                </a:solidFill>
                <a:latin typeface="Courier"/>
                <a:ea typeface="Courier"/>
                <a:cs typeface="Courier"/>
                <a:sym typeface="Courier"/>
              </a:rPr>
              <a:t>  </a:t>
            </a:r>
            <a:r>
              <a:rPr lang="en-US" sz="2700" b="1">
                <a:solidFill>
                  <a:srgbClr val="8E7CC3"/>
                </a:solidFill>
                <a:latin typeface="Courier"/>
                <a:ea typeface="Courier"/>
                <a:cs typeface="Courier"/>
                <a:sym typeface="Courier"/>
              </a:rPr>
              <a:t>access_key</a:t>
            </a:r>
            <a:r>
              <a:rPr lang="en-US" sz="2700" b="1">
                <a:solidFill>
                  <a:srgbClr val="C9DAF8"/>
                </a:solidFill>
                <a:latin typeface="Courier"/>
                <a:ea typeface="Courier"/>
                <a:cs typeface="Courier"/>
                <a:sym typeface="Courier"/>
              </a:rPr>
              <a:t> = </a:t>
            </a:r>
            <a:r>
              <a:rPr lang="en-US" sz="2700" b="1">
                <a:solidFill>
                  <a:srgbClr val="6AA84F"/>
                </a:solidFill>
                <a:latin typeface="Courier"/>
                <a:ea typeface="Courier"/>
                <a:cs typeface="Courier"/>
                <a:sym typeface="Courier"/>
              </a:rPr>
              <a:t>“[your access key]”</a:t>
            </a:r>
            <a:endParaRPr sz="2700" b="1">
              <a:solidFill>
                <a:srgbClr val="6AA84F"/>
              </a:solidFill>
              <a:latin typeface="Courier"/>
              <a:ea typeface="Courier"/>
              <a:cs typeface="Courier"/>
              <a:sym typeface="Courier"/>
            </a:endParaRPr>
          </a:p>
          <a:p>
            <a:pPr marL="0" lvl="0" indent="0" algn="l" rtl="0">
              <a:spcBef>
                <a:spcPts val="0"/>
              </a:spcBef>
              <a:spcAft>
                <a:spcPts val="0"/>
              </a:spcAft>
              <a:buNone/>
            </a:pPr>
            <a:r>
              <a:rPr lang="en-US" sz="2700" b="1">
                <a:solidFill>
                  <a:srgbClr val="C9DAF8"/>
                </a:solidFill>
                <a:latin typeface="Courier"/>
                <a:ea typeface="Courier"/>
                <a:cs typeface="Courier"/>
                <a:sym typeface="Courier"/>
              </a:rPr>
              <a:t>  </a:t>
            </a:r>
            <a:r>
              <a:rPr lang="en-US" sz="2700" b="1">
                <a:solidFill>
                  <a:srgbClr val="8E7CC3"/>
                </a:solidFill>
                <a:latin typeface="Courier"/>
                <a:ea typeface="Courier"/>
                <a:cs typeface="Courier"/>
                <a:sym typeface="Courier"/>
              </a:rPr>
              <a:t>secret_key</a:t>
            </a:r>
            <a:r>
              <a:rPr lang="en-US" sz="2700" b="1">
                <a:solidFill>
                  <a:srgbClr val="C9DAF8"/>
                </a:solidFill>
                <a:latin typeface="Courier"/>
                <a:ea typeface="Courier"/>
                <a:cs typeface="Courier"/>
                <a:sym typeface="Courier"/>
              </a:rPr>
              <a:t> = </a:t>
            </a:r>
            <a:r>
              <a:rPr lang="en-US" sz="2700" b="1">
                <a:solidFill>
                  <a:srgbClr val="6AA84F"/>
                </a:solidFill>
                <a:latin typeface="Courier"/>
                <a:ea typeface="Courier"/>
                <a:cs typeface="Courier"/>
                <a:sym typeface="Courier"/>
              </a:rPr>
              <a:t>“[your secret access key]”</a:t>
            </a:r>
            <a:endParaRPr sz="2700" b="1">
              <a:solidFill>
                <a:srgbClr val="6AA84F"/>
              </a:solidFill>
              <a:latin typeface="Courier"/>
              <a:ea typeface="Courier"/>
              <a:cs typeface="Courier"/>
              <a:sym typeface="Courier"/>
            </a:endParaRPr>
          </a:p>
          <a:p>
            <a:pPr marL="0" lvl="0" indent="0" algn="l" rtl="0">
              <a:spcBef>
                <a:spcPts val="0"/>
              </a:spcBef>
              <a:spcAft>
                <a:spcPts val="0"/>
              </a:spcAft>
              <a:buNone/>
            </a:pPr>
            <a:r>
              <a:rPr lang="en-US" sz="2700" b="1">
                <a:solidFill>
                  <a:srgbClr val="C9DAF8"/>
                </a:solidFill>
                <a:latin typeface="Courier"/>
                <a:ea typeface="Courier"/>
                <a:cs typeface="Courier"/>
                <a:sym typeface="Courier"/>
              </a:rPr>
              <a:t>}</a:t>
            </a:r>
            <a:endParaRPr sz="2700" b="1">
              <a:solidFill>
                <a:srgbClr val="FF9900"/>
              </a:solidFill>
              <a:latin typeface="Courier"/>
              <a:ea typeface="Courier"/>
              <a:cs typeface="Courier"/>
              <a:sym typeface="Courie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Reuse Patterns in Terraform</a:t>
            </a:r>
            <a:endParaRPr b="1">
              <a:latin typeface="Helvetica Neue"/>
              <a:ea typeface="Helvetica Neue"/>
              <a:cs typeface="Helvetica Neue"/>
              <a:sym typeface="Helvetica Neue"/>
            </a:endParaRPr>
          </a:p>
        </p:txBody>
      </p:sp>
      <p:sp>
        <p:nvSpPr>
          <p:cNvPr id="465" name="Google Shape;465;p67"/>
          <p:cNvSpPr txBox="1">
            <a:spLocks noGrp="1"/>
          </p:cNvSpPr>
          <p:nvPr>
            <p:ph type="body" idx="1"/>
          </p:nvPr>
        </p:nvSpPr>
        <p:spPr>
          <a:xfrm>
            <a:off x="626625" y="1628642"/>
            <a:ext cx="7884000" cy="29925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b="1">
                <a:solidFill>
                  <a:srgbClr val="000000"/>
                </a:solidFill>
                <a:latin typeface="Helvetica Neue"/>
                <a:ea typeface="Helvetica Neue"/>
                <a:cs typeface="Helvetica Neue"/>
                <a:sym typeface="Helvetica Neue"/>
              </a:rPr>
              <a:t>Workspaces</a:t>
            </a:r>
            <a:r>
              <a:rPr lang="en-US" sz="2000">
                <a:solidFill>
                  <a:srgbClr val="000000"/>
                </a:solidFill>
              </a:rPr>
              <a:t>: separate state files for the same HCL</a:t>
            </a:r>
            <a:endParaRPr sz="2000">
              <a:solidFill>
                <a:srgbClr val="000000"/>
              </a:solidFill>
            </a:endParaRPr>
          </a:p>
          <a:p>
            <a:pPr marL="0" marR="0" lvl="0" indent="0" algn="l" rtl="0">
              <a:lnSpc>
                <a:spcPct val="115000"/>
              </a:lnSpc>
              <a:spcBef>
                <a:spcPts val="0"/>
              </a:spcBef>
              <a:spcAft>
                <a:spcPts val="0"/>
              </a:spcAft>
              <a:buNone/>
            </a:pPr>
            <a:endParaRPr sz="200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b="1">
                <a:solidFill>
                  <a:srgbClr val="000000"/>
                </a:solidFill>
                <a:latin typeface="Helvetica Neue"/>
                <a:ea typeface="Helvetica Neue"/>
                <a:cs typeface="Helvetica Neue"/>
                <a:sym typeface="Helvetica Neue"/>
              </a:rPr>
              <a:t>Outputs</a:t>
            </a:r>
            <a:r>
              <a:rPr lang="en-US" sz="2000">
                <a:solidFill>
                  <a:srgbClr val="000000"/>
                </a:solidFill>
              </a:rPr>
              <a:t>: automated use of terraform-managed resources</a:t>
            </a:r>
            <a:endParaRPr sz="2000">
              <a:solidFill>
                <a:srgbClr val="000000"/>
              </a:solidFill>
            </a:endParaRPr>
          </a:p>
          <a:p>
            <a:pPr marL="0" marR="0" lvl="0" indent="0" algn="l" rtl="0">
              <a:lnSpc>
                <a:spcPct val="115000"/>
              </a:lnSpc>
              <a:spcBef>
                <a:spcPts val="0"/>
              </a:spcBef>
              <a:spcAft>
                <a:spcPts val="0"/>
              </a:spcAft>
              <a:buNone/>
            </a:pPr>
            <a:endParaRPr sz="200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b="1">
                <a:solidFill>
                  <a:srgbClr val="000000"/>
                </a:solidFill>
                <a:latin typeface="Helvetica Neue"/>
                <a:ea typeface="Helvetica Neue"/>
                <a:cs typeface="Helvetica Neue"/>
                <a:sym typeface="Helvetica Neue"/>
              </a:rPr>
              <a:t>Modules</a:t>
            </a:r>
            <a:r>
              <a:rPr lang="en-US" sz="2000">
                <a:solidFill>
                  <a:srgbClr val="000000"/>
                </a:solidFill>
              </a:rPr>
              <a:t>: packaged HCL for reuse</a:t>
            </a:r>
            <a:endParaRPr sz="2000">
              <a:solidFill>
                <a:srgbClr val="000000"/>
              </a:solidFill>
            </a:endParaRPr>
          </a:p>
        </p:txBody>
      </p:sp>
      <p:sp>
        <p:nvSpPr>
          <p:cNvPr id="466" name="Google Shape;466;p6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Workspaces</a:t>
            </a:r>
            <a:endParaRPr b="1">
              <a:latin typeface="Helvetica Neue"/>
              <a:ea typeface="Helvetica Neue"/>
              <a:cs typeface="Helvetica Neue"/>
              <a:sym typeface="Helvetica Neue"/>
            </a:endParaRPr>
          </a:p>
        </p:txBody>
      </p:sp>
      <p:sp>
        <p:nvSpPr>
          <p:cNvPr id="472" name="Google Shape;472;p68"/>
          <p:cNvSpPr txBox="1">
            <a:spLocks noGrp="1"/>
          </p:cNvSpPr>
          <p:nvPr>
            <p:ph type="body" idx="1"/>
          </p:nvPr>
        </p:nvSpPr>
        <p:spPr>
          <a:xfrm>
            <a:off x="626625" y="1140797"/>
            <a:ext cx="7884000" cy="34803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a:solidFill>
                  <a:srgbClr val="000000"/>
                </a:solidFill>
              </a:rPr>
              <a:t>Workspaces allow you to use the same configuration (HCL/project) for multiple states</a:t>
            </a: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example: AWS Developer VPCs–each developer could have an identical environment as defined by the configuration, but each managed by a different state by way of separate workspaces</a:t>
            </a:r>
            <a:endParaRPr sz="2000">
              <a:solidFill>
                <a:srgbClr val="000000"/>
              </a:solidFill>
            </a:endParaRPr>
          </a:p>
          <a:p>
            <a:pPr marL="0" marR="0" lvl="0" indent="0" algn="l" rtl="0">
              <a:lnSpc>
                <a:spcPct val="115000"/>
              </a:lnSpc>
              <a:spcBef>
                <a:spcPts val="0"/>
              </a:spcBef>
              <a:spcAft>
                <a:spcPts val="0"/>
              </a:spcAft>
              <a:buNone/>
            </a:pPr>
            <a:endParaRPr sz="200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a:solidFill>
                  <a:srgbClr val="000000"/>
                </a:solidFill>
              </a:rPr>
              <a:t>nothing more than separately-named state files</a:t>
            </a:r>
            <a:endParaRPr sz="2000">
              <a:solidFill>
                <a:srgbClr val="000000"/>
              </a:solidFill>
            </a:endParaRPr>
          </a:p>
          <a:p>
            <a:pPr marL="0" marR="0" lvl="0" indent="0" algn="l" rtl="0">
              <a:lnSpc>
                <a:spcPct val="115000"/>
              </a:lnSpc>
              <a:spcBef>
                <a:spcPts val="0"/>
              </a:spcBef>
              <a:spcAft>
                <a:spcPts val="0"/>
              </a:spcAft>
              <a:buNone/>
            </a:pPr>
            <a:endParaRPr sz="200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a:solidFill>
                  <a:srgbClr val="000000"/>
                </a:solidFill>
              </a:rPr>
              <a:t>both local and remote state backends support workspaces</a:t>
            </a:r>
            <a:endParaRPr sz="2000">
              <a:solidFill>
                <a:srgbClr val="000000"/>
              </a:solidFill>
            </a:endParaRPr>
          </a:p>
        </p:txBody>
      </p:sp>
      <p:sp>
        <p:nvSpPr>
          <p:cNvPr id="473" name="Google Shape;473;p6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Outputs</a:t>
            </a:r>
            <a:endParaRPr b="1">
              <a:latin typeface="Helvetica Neue"/>
              <a:ea typeface="Helvetica Neue"/>
              <a:cs typeface="Helvetica Neue"/>
              <a:sym typeface="Helvetica Neue"/>
            </a:endParaRPr>
          </a:p>
        </p:txBody>
      </p:sp>
      <p:sp>
        <p:nvSpPr>
          <p:cNvPr id="479" name="Google Shape;479;p69"/>
          <p:cNvSpPr txBox="1">
            <a:spLocks noGrp="1"/>
          </p:cNvSpPr>
          <p:nvPr>
            <p:ph type="body" idx="1"/>
          </p:nvPr>
        </p:nvSpPr>
        <p:spPr>
          <a:xfrm>
            <a:off x="630000" y="1306442"/>
            <a:ext cx="7884000" cy="27957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i="1" dirty="0">
                <a:solidFill>
                  <a:srgbClr val="000000"/>
                </a:solidFill>
              </a:rPr>
              <a:t>inputs</a:t>
            </a:r>
            <a:r>
              <a:rPr lang="en-US" sz="2000" dirty="0">
                <a:solidFill>
                  <a:srgbClr val="000000"/>
                </a:solidFill>
              </a:rPr>
              <a:t> to a Terraform config are declared with variables blocks</a:t>
            </a:r>
            <a:endParaRPr sz="2000" dirty="0">
              <a:solidFill>
                <a:srgbClr val="000000"/>
              </a:solidFill>
            </a:endParaRPr>
          </a:p>
          <a:p>
            <a:pPr marL="34290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i="1" dirty="0">
                <a:solidFill>
                  <a:srgbClr val="000000"/>
                </a:solidFill>
              </a:rPr>
              <a:t>outputs</a:t>
            </a:r>
            <a:r>
              <a:rPr lang="en-US" sz="2000" dirty="0">
                <a:solidFill>
                  <a:srgbClr val="000000"/>
                </a:solidFill>
              </a:rPr>
              <a:t> are declared with a special output block</a:t>
            </a:r>
            <a:endParaRPr sz="2000" dirty="0">
              <a:solidFill>
                <a:srgbClr val="000000"/>
              </a:solidFill>
            </a:endParaRPr>
          </a:p>
          <a:p>
            <a:pPr marL="34290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can be referenced through the modules interface or the CLI</a:t>
            </a:r>
            <a:endParaRPr sz="2000" dirty="0">
              <a:solidFill>
                <a:srgbClr val="000000"/>
              </a:solidFill>
            </a:endParaRPr>
          </a:p>
        </p:txBody>
      </p:sp>
      <p:sp>
        <p:nvSpPr>
          <p:cNvPr id="480" name="Google Shape;480;p6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0"/>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Output Definition</a:t>
            </a:r>
            <a:endParaRPr b="1">
              <a:latin typeface="Helvetica Neue"/>
              <a:ea typeface="Helvetica Neue"/>
              <a:cs typeface="Helvetica Neue"/>
              <a:sym typeface="Helvetica Neue"/>
            </a:endParaRPr>
          </a:p>
        </p:txBody>
      </p:sp>
      <p:sp>
        <p:nvSpPr>
          <p:cNvPr id="486" name="Google Shape;486;p70"/>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55</a:t>
            </a:fld>
            <a:endParaRPr/>
          </a:p>
        </p:txBody>
      </p:sp>
      <p:sp>
        <p:nvSpPr>
          <p:cNvPr id="487" name="Google Shape;487;p70"/>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sz="2400" b="1">
              <a:solidFill>
                <a:srgbClr val="FF9900"/>
              </a:solidFill>
              <a:latin typeface="Courier"/>
              <a:ea typeface="Courier"/>
              <a:cs typeface="Courier"/>
              <a:sym typeface="Courier"/>
            </a:endParaRPr>
          </a:p>
          <a:p>
            <a:pPr marL="0" lvl="0" indent="0" algn="l" rtl="0">
              <a:spcBef>
                <a:spcPts val="0"/>
              </a:spcBef>
              <a:spcAft>
                <a:spcPts val="0"/>
              </a:spcAft>
              <a:buNone/>
            </a:pPr>
            <a:endParaRPr sz="2400" b="1">
              <a:solidFill>
                <a:srgbClr val="FF9900"/>
              </a:solidFill>
              <a:latin typeface="Courier"/>
              <a:ea typeface="Courier"/>
              <a:cs typeface="Courier"/>
              <a:sym typeface="Courier"/>
            </a:endParaRPr>
          </a:p>
          <a:p>
            <a:pPr marL="0" lvl="0" indent="0" algn="l" rtl="0">
              <a:spcBef>
                <a:spcPts val="0"/>
              </a:spcBef>
              <a:spcAft>
                <a:spcPts val="0"/>
              </a:spcAft>
              <a:buNone/>
            </a:pPr>
            <a:r>
              <a:rPr lang="en-US" sz="2400" b="1">
                <a:solidFill>
                  <a:srgbClr val="FF9900"/>
                </a:solidFill>
                <a:latin typeface="Courier"/>
                <a:ea typeface="Courier"/>
                <a:cs typeface="Courier"/>
                <a:sym typeface="Courier"/>
              </a:rPr>
              <a:t>output</a:t>
            </a:r>
            <a:r>
              <a:rPr lang="en-US" sz="2400" b="1">
                <a:solidFill>
                  <a:srgbClr val="FFFFFF"/>
                </a:solidFill>
                <a:latin typeface="Courier"/>
                <a:ea typeface="Courier"/>
                <a:cs typeface="Courier"/>
                <a:sym typeface="Courier"/>
              </a:rPr>
              <a:t> </a:t>
            </a:r>
            <a:r>
              <a:rPr lang="en-US" sz="2400" b="1">
                <a:solidFill>
                  <a:srgbClr val="6FA8DC"/>
                </a:solidFill>
                <a:latin typeface="Courier"/>
                <a:ea typeface="Courier"/>
                <a:cs typeface="Courier"/>
                <a:sym typeface="Courier"/>
              </a:rPr>
              <a:t>“instance_public_ip”</a:t>
            </a:r>
            <a:r>
              <a:rPr lang="en-US" sz="2400" b="1">
                <a:solidFill>
                  <a:srgbClr val="FFFFFF"/>
                </a:solidFill>
                <a:latin typeface="Courier"/>
                <a:ea typeface="Courier"/>
                <a:cs typeface="Courier"/>
                <a:sym typeface="Courier"/>
              </a:rPr>
              <a:t> </a:t>
            </a:r>
            <a:r>
              <a:rPr lang="en-US" sz="2400" b="1">
                <a:solidFill>
                  <a:srgbClr val="C9DAF8"/>
                </a:solidFill>
                <a:latin typeface="Courier"/>
                <a:ea typeface="Courier"/>
                <a:cs typeface="Courier"/>
                <a:sym typeface="Courier"/>
              </a:rPr>
              <a:t>{</a:t>
            </a:r>
            <a:endParaRPr sz="2400" b="1">
              <a:solidFill>
                <a:srgbClr val="C9DAF8"/>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  </a:t>
            </a:r>
            <a:r>
              <a:rPr lang="en-US" sz="2400" b="1">
                <a:solidFill>
                  <a:srgbClr val="8E7CC3"/>
                </a:solidFill>
                <a:latin typeface="Courier"/>
                <a:ea typeface="Courier"/>
                <a:cs typeface="Courier"/>
                <a:sym typeface="Courier"/>
              </a:rPr>
              <a:t>value</a:t>
            </a:r>
            <a:r>
              <a:rPr lang="en-US" sz="2400" b="1">
                <a:solidFill>
                  <a:srgbClr val="C9DAF8"/>
                </a:solidFill>
                <a:latin typeface="Courier"/>
                <a:ea typeface="Courier"/>
                <a:cs typeface="Courier"/>
                <a:sym typeface="Courier"/>
              </a:rPr>
              <a:t> = </a:t>
            </a:r>
            <a:r>
              <a:rPr lang="en-US" sz="2400" b="1">
                <a:solidFill>
                  <a:srgbClr val="6FA8DC"/>
                </a:solidFill>
                <a:latin typeface="Courier"/>
                <a:ea typeface="Courier"/>
                <a:cs typeface="Courier"/>
                <a:sym typeface="Courier"/>
              </a:rPr>
              <a:t>aws_instance</a:t>
            </a:r>
            <a:r>
              <a:rPr lang="en-US" sz="2400" b="1">
                <a:solidFill>
                  <a:srgbClr val="C9DAF8"/>
                </a:solidFill>
                <a:latin typeface="Courier"/>
                <a:ea typeface="Courier"/>
                <a:cs typeface="Courier"/>
                <a:sym typeface="Courier"/>
              </a:rPr>
              <a:t>.web.</a:t>
            </a:r>
            <a:r>
              <a:rPr lang="en-US" sz="2400" b="1">
                <a:solidFill>
                  <a:srgbClr val="8E7CC3"/>
                </a:solidFill>
                <a:latin typeface="Courier"/>
                <a:ea typeface="Courier"/>
                <a:cs typeface="Courier"/>
                <a:sym typeface="Courier"/>
              </a:rPr>
              <a:t>public_ip</a:t>
            </a:r>
            <a:endParaRPr sz="2400" b="1">
              <a:solidFill>
                <a:srgbClr val="6AA84F"/>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a:t>
            </a:r>
            <a:endParaRPr sz="2400" b="1">
              <a:solidFill>
                <a:srgbClr val="FF9900"/>
              </a:solidFill>
              <a:latin typeface="Courier"/>
              <a:ea typeface="Courier"/>
              <a:cs typeface="Courier"/>
              <a:sym typeface="Courie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Modules</a:t>
            </a:r>
            <a:endParaRPr b="1">
              <a:latin typeface="Helvetica Neue"/>
              <a:ea typeface="Helvetica Neue"/>
              <a:cs typeface="Helvetica Neue"/>
              <a:sym typeface="Helvetica Neue"/>
            </a:endParaRPr>
          </a:p>
        </p:txBody>
      </p:sp>
      <p:sp>
        <p:nvSpPr>
          <p:cNvPr id="493" name="Google Shape;493;p71"/>
          <p:cNvSpPr txBox="1">
            <a:spLocks noGrp="1"/>
          </p:cNvSpPr>
          <p:nvPr>
            <p:ph type="body" idx="1"/>
          </p:nvPr>
        </p:nvSpPr>
        <p:spPr>
          <a:xfrm>
            <a:off x="626625" y="1184616"/>
            <a:ext cx="7884000" cy="34368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i="1" dirty="0">
                <a:solidFill>
                  <a:srgbClr val="000000"/>
                </a:solidFill>
              </a:rPr>
              <a:t>modules</a:t>
            </a:r>
            <a:r>
              <a:rPr lang="en-US" sz="2000" dirty="0">
                <a:solidFill>
                  <a:srgbClr val="000000"/>
                </a:solidFill>
              </a:rPr>
              <a:t> are a critically important concept in Terraform</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basically, every Terraform working directory, as long as it has variable blocks, is a module</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this allows developers to compose reusable blocks of configuration and reference them with </a:t>
            </a:r>
            <a:r>
              <a:rPr lang="en-US" sz="2000">
                <a:solidFill>
                  <a:srgbClr val="000000"/>
                </a:solidFill>
              </a:rPr>
              <a:t>module blocks</a:t>
            </a:r>
            <a:endParaRPr sz="2000" dirty="0">
              <a:solidFill>
                <a:srgbClr val="000000"/>
              </a:solidFill>
            </a:endParaRPr>
          </a:p>
        </p:txBody>
      </p:sp>
      <p:sp>
        <p:nvSpPr>
          <p:cNvPr id="494" name="Google Shape;494;p7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2"/>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Modules</a:t>
            </a:r>
            <a:endParaRPr b="1">
              <a:latin typeface="Helvetica Neue"/>
              <a:ea typeface="Helvetica Neue"/>
              <a:cs typeface="Helvetica Neue"/>
              <a:sym typeface="Helvetica Neue"/>
            </a:endParaRPr>
          </a:p>
        </p:txBody>
      </p:sp>
      <p:sp>
        <p:nvSpPr>
          <p:cNvPr id="500" name="Google Shape;500;p72"/>
          <p:cNvSpPr txBox="1">
            <a:spLocks noGrp="1"/>
          </p:cNvSpPr>
          <p:nvPr>
            <p:ph type="body" idx="1"/>
          </p:nvPr>
        </p:nvSpPr>
        <p:spPr>
          <a:xfrm>
            <a:off x="626625" y="1184625"/>
            <a:ext cx="8026800" cy="3436800"/>
          </a:xfrm>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Clr>
                <a:srgbClr val="000000"/>
              </a:buClr>
              <a:buSzPts val="2000"/>
              <a:buChar char="●"/>
            </a:pPr>
            <a:r>
              <a:rPr lang="en-US" sz="2000">
                <a:solidFill>
                  <a:schemeClr val="dk1"/>
                </a:solidFill>
              </a:rPr>
              <a:t>allow for modularized configuration (create separate modules for different parts of configuration), aka module composition</a:t>
            </a:r>
            <a:endParaRPr sz="2000">
              <a:solidFill>
                <a:schemeClr val="dk1"/>
              </a:solidFill>
            </a:endParaRPr>
          </a:p>
          <a:p>
            <a:pPr marL="342900" lvl="0" indent="-292100" algn="l" rtl="0">
              <a:lnSpc>
                <a:spcPct val="115000"/>
              </a:lnSpc>
              <a:spcBef>
                <a:spcPts val="0"/>
              </a:spcBef>
              <a:spcAft>
                <a:spcPts val="0"/>
              </a:spcAft>
              <a:buClr>
                <a:srgbClr val="000000"/>
              </a:buClr>
              <a:buSzPts val="2000"/>
              <a:buChar char="●"/>
            </a:pPr>
            <a:r>
              <a:rPr lang="en-US" sz="2000">
                <a:solidFill>
                  <a:schemeClr val="dk1"/>
                </a:solidFill>
              </a:rPr>
              <a:t>every project has at least one module (the “root” module), but root can have a tree of children</a:t>
            </a:r>
            <a:endParaRPr sz="2000">
              <a:solidFill>
                <a:schemeClr val="dk1"/>
              </a:solidFill>
            </a:endParaRPr>
          </a:p>
          <a:p>
            <a:pPr marL="342900" lvl="0" indent="-292100" algn="l" rtl="0">
              <a:lnSpc>
                <a:spcPct val="115000"/>
              </a:lnSpc>
              <a:spcBef>
                <a:spcPts val="0"/>
              </a:spcBef>
              <a:spcAft>
                <a:spcPts val="0"/>
              </a:spcAft>
              <a:buClr>
                <a:srgbClr val="000000"/>
              </a:buClr>
              <a:buSzPts val="2000"/>
              <a:buChar char="●"/>
            </a:pPr>
            <a:r>
              <a:rPr lang="en-US" sz="2000">
                <a:solidFill>
                  <a:schemeClr val="dk1"/>
                </a:solidFill>
              </a:rPr>
              <a:t>child modules have input variables passed in from parent module</a:t>
            </a:r>
            <a:endParaRPr sz="2000">
              <a:solidFill>
                <a:schemeClr val="dk1"/>
              </a:solidFill>
            </a:endParaRPr>
          </a:p>
          <a:p>
            <a:pPr marL="342900" lvl="0" indent="-292100" algn="l" rtl="0">
              <a:lnSpc>
                <a:spcPct val="115000"/>
              </a:lnSpc>
              <a:spcBef>
                <a:spcPts val="0"/>
              </a:spcBef>
              <a:spcAft>
                <a:spcPts val="0"/>
              </a:spcAft>
              <a:buClr>
                <a:srgbClr val="000000"/>
              </a:buClr>
              <a:buSzPts val="2000"/>
              <a:buChar char="●"/>
            </a:pPr>
            <a:r>
              <a:rPr lang="en-US" sz="2000">
                <a:solidFill>
                  <a:schemeClr val="dk1"/>
                </a:solidFill>
              </a:rPr>
              <a:t>modules can be defined by configuration files in local filesystem or remote source</a:t>
            </a:r>
            <a:endParaRPr sz="2000">
              <a:solidFill>
                <a:schemeClr val="dk1"/>
              </a:solidFill>
            </a:endParaRPr>
          </a:p>
          <a:p>
            <a:pPr marL="0" marR="0" lvl="0" indent="0" algn="l" rtl="0">
              <a:lnSpc>
                <a:spcPct val="115000"/>
              </a:lnSpc>
              <a:spcBef>
                <a:spcPts val="0"/>
              </a:spcBef>
              <a:spcAft>
                <a:spcPts val="0"/>
              </a:spcAft>
              <a:buNone/>
            </a:pPr>
            <a:endParaRPr sz="2000">
              <a:solidFill>
                <a:srgbClr val="000000"/>
              </a:solidFill>
            </a:endParaRPr>
          </a:p>
        </p:txBody>
      </p:sp>
      <p:sp>
        <p:nvSpPr>
          <p:cNvPr id="501" name="Google Shape;501;p72"/>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Modules</a:t>
            </a:r>
            <a:endParaRPr b="1">
              <a:latin typeface="Helvetica Neue"/>
              <a:ea typeface="Helvetica Neue"/>
              <a:cs typeface="Helvetica Neue"/>
              <a:sym typeface="Helvetica Neue"/>
            </a:endParaRPr>
          </a:p>
        </p:txBody>
      </p:sp>
      <p:sp>
        <p:nvSpPr>
          <p:cNvPr id="507" name="Google Shape;507;p73"/>
          <p:cNvSpPr txBox="1">
            <a:spLocks noGrp="1"/>
          </p:cNvSpPr>
          <p:nvPr>
            <p:ph type="body" idx="1"/>
          </p:nvPr>
        </p:nvSpPr>
        <p:spPr>
          <a:xfrm>
            <a:off x="626625" y="1184625"/>
            <a:ext cx="8026800" cy="3436800"/>
          </a:xfrm>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Clr>
                <a:srgbClr val="000000"/>
              </a:buClr>
              <a:buSzPts val="2000"/>
              <a:buChar char="●"/>
            </a:pPr>
            <a:r>
              <a:rPr lang="en-US" sz="2000">
                <a:solidFill>
                  <a:schemeClr val="dk1"/>
                </a:solidFill>
              </a:rPr>
              <a:t>can publish modules in </a:t>
            </a:r>
            <a:r>
              <a:rPr lang="en-US" sz="2000" u="sng">
                <a:solidFill>
                  <a:schemeClr val="hlink"/>
                </a:solidFill>
                <a:hlinkClick r:id="rId3"/>
              </a:rPr>
              <a:t>Terraform registry</a:t>
            </a:r>
            <a:r>
              <a:rPr lang="en-US" sz="2000">
                <a:solidFill>
                  <a:schemeClr val="dk1"/>
                </a:solidFill>
              </a:rPr>
              <a:t> to make them easy to find</a:t>
            </a:r>
            <a:endParaRPr sz="2000">
              <a:solidFill>
                <a:schemeClr val="dk1"/>
              </a:solidFill>
            </a:endParaRPr>
          </a:p>
          <a:p>
            <a:pPr marL="685800" lvl="1" indent="-292100" algn="l" rtl="0">
              <a:lnSpc>
                <a:spcPct val="115000"/>
              </a:lnSpc>
              <a:spcBef>
                <a:spcPts val="0"/>
              </a:spcBef>
              <a:spcAft>
                <a:spcPts val="0"/>
              </a:spcAft>
              <a:buClr>
                <a:srgbClr val="000000"/>
              </a:buClr>
              <a:buSzPts val="2000"/>
              <a:buChar char="○"/>
            </a:pPr>
            <a:r>
              <a:rPr lang="en-US" sz="2000" b="1">
                <a:solidFill>
                  <a:schemeClr val="dk1"/>
                </a:solidFill>
                <a:latin typeface="Consolas"/>
                <a:ea typeface="Consolas"/>
                <a:cs typeface="Consolas"/>
                <a:sym typeface="Consolas"/>
              </a:rPr>
              <a:t>source</a:t>
            </a:r>
            <a:r>
              <a:rPr lang="en-US" sz="2000">
                <a:solidFill>
                  <a:schemeClr val="dk1"/>
                </a:solidFill>
              </a:rPr>
              <a:t> attribute identifies location of module, e.g.,</a:t>
            </a:r>
            <a:endParaRPr sz="2000">
              <a:solidFill>
                <a:schemeClr val="dk1"/>
              </a:solidFill>
            </a:endParaRPr>
          </a:p>
          <a:p>
            <a:pPr marL="102870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US">
                <a:solidFill>
                  <a:schemeClr val="dk1"/>
                </a:solidFill>
              </a:rPr>
              <a:t>   </a:t>
            </a:r>
            <a:endParaRPr>
              <a:solidFill>
                <a:schemeClr val="dk1"/>
              </a:solidFill>
            </a:endParaRPr>
          </a:p>
          <a:p>
            <a:pPr marL="342900" lvl="0" indent="0" algn="l" rtl="0">
              <a:lnSpc>
                <a:spcPct val="115000"/>
              </a:lnSpc>
              <a:spcBef>
                <a:spcPts val="0"/>
              </a:spcBef>
              <a:spcAft>
                <a:spcPts val="0"/>
              </a:spcAft>
              <a:buNone/>
            </a:pPr>
            <a:endParaRPr sz="2000">
              <a:solidFill>
                <a:schemeClr val="dk1"/>
              </a:solidFill>
            </a:endParaRPr>
          </a:p>
          <a:p>
            <a:pPr marL="342900" lvl="0" indent="0" algn="l" rtl="0">
              <a:lnSpc>
                <a:spcPct val="115000"/>
              </a:lnSpc>
              <a:spcBef>
                <a:spcPts val="0"/>
              </a:spcBef>
              <a:spcAft>
                <a:spcPts val="0"/>
              </a:spcAft>
              <a:buNone/>
            </a:pPr>
            <a:endParaRPr sz="2000">
              <a:solidFill>
                <a:schemeClr val="dk1"/>
              </a:solidFill>
            </a:endParaRPr>
          </a:p>
          <a:p>
            <a:pPr marL="342900" lvl="0" indent="-292100" algn="l" rtl="0">
              <a:lnSpc>
                <a:spcPct val="115000"/>
              </a:lnSpc>
              <a:spcBef>
                <a:spcPts val="0"/>
              </a:spcBef>
              <a:spcAft>
                <a:spcPts val="0"/>
              </a:spcAft>
              <a:buClr>
                <a:srgbClr val="000000"/>
              </a:buClr>
              <a:buSzPts val="2000"/>
              <a:buChar char="●"/>
            </a:pPr>
            <a:r>
              <a:rPr lang="en-US" sz="2000">
                <a:solidFill>
                  <a:schemeClr val="dk1"/>
                </a:solidFill>
              </a:rPr>
              <a:t>most attributes of a module are input variables passed in from parent</a:t>
            </a:r>
            <a:endParaRPr sz="2000">
              <a:solidFill>
                <a:schemeClr val="dk1"/>
              </a:solidFill>
            </a:endParaRPr>
          </a:p>
          <a:p>
            <a:pPr marL="342900" lvl="0" indent="-292100" algn="l" rtl="0">
              <a:lnSpc>
                <a:spcPct val="115000"/>
              </a:lnSpc>
              <a:spcBef>
                <a:spcPts val="0"/>
              </a:spcBef>
              <a:spcAft>
                <a:spcPts val="0"/>
              </a:spcAft>
              <a:buClr>
                <a:srgbClr val="000000"/>
              </a:buClr>
              <a:buSzPts val="2000"/>
              <a:buChar char="●"/>
            </a:pPr>
            <a:r>
              <a:rPr lang="en-US" sz="2000">
                <a:solidFill>
                  <a:schemeClr val="dk1"/>
                </a:solidFill>
              </a:rPr>
              <a:t>module’s outputs can be accessed and used by parent (and passed to other child modules of the parent)</a:t>
            </a:r>
            <a:endParaRPr sz="2000">
              <a:solidFill>
                <a:schemeClr val="dk1"/>
              </a:solidFill>
            </a:endParaRPr>
          </a:p>
          <a:p>
            <a:pPr marL="342900" marR="0" lvl="0" indent="0" algn="l" rtl="0">
              <a:lnSpc>
                <a:spcPct val="115000"/>
              </a:lnSpc>
              <a:spcBef>
                <a:spcPts val="0"/>
              </a:spcBef>
              <a:spcAft>
                <a:spcPts val="0"/>
              </a:spcAft>
              <a:buNone/>
            </a:pPr>
            <a:endParaRPr sz="2000">
              <a:solidFill>
                <a:srgbClr val="000000"/>
              </a:solidFill>
            </a:endParaRPr>
          </a:p>
        </p:txBody>
      </p:sp>
      <p:sp>
        <p:nvSpPr>
          <p:cNvPr id="508" name="Google Shape;508;p7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58</a:t>
            </a:fld>
            <a:endParaRPr/>
          </a:p>
        </p:txBody>
      </p:sp>
      <p:sp>
        <p:nvSpPr>
          <p:cNvPr id="509" name="Google Shape;509;p73"/>
          <p:cNvSpPr txBox="1"/>
          <p:nvPr/>
        </p:nvSpPr>
        <p:spPr>
          <a:xfrm>
            <a:off x="1003750" y="1936350"/>
            <a:ext cx="6890100" cy="1334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sz="1800" b="1">
                <a:solidFill>
                  <a:schemeClr val="dk1"/>
                </a:solidFill>
                <a:latin typeface="Courier"/>
                <a:ea typeface="Courier"/>
                <a:cs typeface="Courier"/>
                <a:sym typeface="Courier"/>
              </a:rPr>
              <a:t>module “webserver” {</a:t>
            </a:r>
            <a:endParaRPr sz="1800" b="1">
              <a:solidFill>
                <a:schemeClr val="dk1"/>
              </a:solidFill>
              <a:latin typeface="Courier"/>
              <a:ea typeface="Courier"/>
              <a:cs typeface="Courier"/>
              <a:sym typeface="Courier"/>
            </a:endParaRPr>
          </a:p>
          <a:p>
            <a:pPr marL="0" lvl="0" indent="0" algn="l" rtl="0">
              <a:lnSpc>
                <a:spcPct val="115000"/>
              </a:lnSpc>
              <a:spcBef>
                <a:spcPts val="0"/>
              </a:spcBef>
              <a:spcAft>
                <a:spcPts val="0"/>
              </a:spcAft>
              <a:buNone/>
            </a:pPr>
            <a:r>
              <a:rPr lang="en-US" sz="1800" b="1">
                <a:solidFill>
                  <a:schemeClr val="dk1"/>
                </a:solidFill>
                <a:latin typeface="Courier"/>
                <a:ea typeface="Courier"/>
                <a:cs typeface="Courier"/>
                <a:sym typeface="Courier"/>
              </a:rPr>
              <a:t>     source = “./webserver” # module in this dir</a:t>
            </a:r>
            <a:endParaRPr sz="1800" b="1">
              <a:solidFill>
                <a:schemeClr val="dk1"/>
              </a:solidFill>
              <a:latin typeface="Courier"/>
              <a:ea typeface="Courier"/>
              <a:cs typeface="Courier"/>
              <a:sym typeface="Courier"/>
            </a:endParaRPr>
          </a:p>
          <a:p>
            <a:pPr marL="0" lvl="0" indent="457200" algn="l" rtl="0">
              <a:lnSpc>
                <a:spcPct val="115000"/>
              </a:lnSpc>
              <a:spcBef>
                <a:spcPts val="0"/>
              </a:spcBef>
              <a:spcAft>
                <a:spcPts val="0"/>
              </a:spcAft>
              <a:buNone/>
            </a:pPr>
            <a:r>
              <a:rPr lang="en-US" sz="1800" b="1">
                <a:solidFill>
                  <a:schemeClr val="dk1"/>
                </a:solidFill>
                <a:latin typeface="Courier"/>
                <a:ea typeface="Courier"/>
                <a:cs typeface="Courier"/>
                <a:sym typeface="Courier"/>
              </a:rPr>
              <a:t>  instance_type = “t2.micro” </a:t>
            </a:r>
            <a:endParaRPr sz="1800" b="1">
              <a:solidFill>
                <a:schemeClr val="dk1"/>
              </a:solidFill>
              <a:latin typeface="Courier"/>
              <a:ea typeface="Courier"/>
              <a:cs typeface="Courier"/>
              <a:sym typeface="Courier"/>
            </a:endParaRPr>
          </a:p>
          <a:p>
            <a:pPr marL="0" lvl="0" indent="0" algn="l" rtl="0">
              <a:lnSpc>
                <a:spcPct val="115000"/>
              </a:lnSpc>
              <a:spcBef>
                <a:spcPts val="0"/>
              </a:spcBef>
              <a:spcAft>
                <a:spcPts val="0"/>
              </a:spcAft>
              <a:buClr>
                <a:schemeClr val="dk1"/>
              </a:buClr>
              <a:buSzPts val="1100"/>
              <a:buFont typeface="Arial"/>
              <a:buNone/>
            </a:pPr>
            <a:r>
              <a:rPr lang="en-US" sz="1800" b="1">
                <a:solidFill>
                  <a:schemeClr val="dk1"/>
                </a:solidFill>
                <a:latin typeface="Courier"/>
                <a:ea typeface="Courier"/>
                <a:cs typeface="Courier"/>
                <a:sym typeface="Courier"/>
              </a:rPr>
              <a:t>   }</a:t>
            </a:r>
            <a:endParaRPr sz="1800" b="1">
              <a:solidFill>
                <a:schemeClr val="dk1"/>
              </a:solidFill>
              <a:latin typeface="Courier"/>
              <a:ea typeface="Courier"/>
              <a:cs typeface="Courier"/>
              <a:sym typeface="Couri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Module Sources</a:t>
            </a:r>
            <a:endParaRPr b="1">
              <a:latin typeface="Helvetica Neue"/>
              <a:ea typeface="Helvetica Neue"/>
              <a:cs typeface="Helvetica Neue"/>
              <a:sym typeface="Helvetica Neue"/>
            </a:endParaRPr>
          </a:p>
        </p:txBody>
      </p:sp>
      <p:sp>
        <p:nvSpPr>
          <p:cNvPr id="515" name="Google Shape;515;p74"/>
          <p:cNvSpPr txBox="1">
            <a:spLocks noGrp="1"/>
          </p:cNvSpPr>
          <p:nvPr>
            <p:ph type="body" idx="1"/>
          </p:nvPr>
        </p:nvSpPr>
        <p:spPr>
          <a:xfrm>
            <a:off x="626625" y="1184616"/>
            <a:ext cx="7884000" cy="3436800"/>
          </a:xfrm>
          <a:prstGeom prst="rect">
            <a:avLst/>
          </a:prstGeom>
          <a:noFill/>
          <a:ln>
            <a:noFill/>
          </a:ln>
        </p:spPr>
        <p:txBody>
          <a:bodyPr spcFirstLastPara="1" wrap="square" lIns="6750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a:solidFill>
                  <a:srgbClr val="000000"/>
                </a:solidFill>
              </a:rPr>
              <a:t>Terraform allows the user to pull modules from various locations</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local paths</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Github</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Terraform Registry</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Bitbucket</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HTTP</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S3 Buckets</a:t>
            </a:r>
            <a:endParaRPr>
              <a:solidFill>
                <a:srgbClr val="000000"/>
              </a:solidFill>
            </a:endParaRPr>
          </a:p>
          <a:p>
            <a:pPr marL="342900" marR="0" lvl="0" indent="0" algn="l" rtl="0">
              <a:lnSpc>
                <a:spcPct val="115000"/>
              </a:lnSpc>
              <a:spcBef>
                <a:spcPts val="0"/>
              </a:spcBef>
              <a:spcAft>
                <a:spcPts val="0"/>
              </a:spcAft>
              <a:buNone/>
            </a:pP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More info</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u="sng">
                <a:solidFill>
                  <a:schemeClr val="hlink"/>
                </a:solidFill>
                <a:hlinkClick r:id="rId3"/>
              </a:rPr>
              <a:t>https://www.terraform.io/docs/modules/sources.html</a:t>
            </a:r>
            <a:r>
              <a:rPr lang="en-US">
                <a:solidFill>
                  <a:srgbClr val="000000"/>
                </a:solidFill>
              </a:rPr>
              <a:t> </a:t>
            </a:r>
            <a:endParaRPr>
              <a:solidFill>
                <a:srgbClr val="000000"/>
              </a:solidFill>
            </a:endParaRPr>
          </a:p>
        </p:txBody>
      </p:sp>
      <p:sp>
        <p:nvSpPr>
          <p:cNvPr id="516" name="Google Shape;516;p7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59</a:t>
            </a:fld>
            <a:endParaRPr/>
          </a:p>
        </p:txBody>
      </p:sp>
      <p:pic>
        <p:nvPicPr>
          <p:cNvPr id="517" name="Google Shape;517;p74"/>
          <p:cNvPicPr preferRelativeResize="0"/>
          <p:nvPr/>
        </p:nvPicPr>
        <p:blipFill>
          <a:blip r:embed="rId4">
            <a:alphaModFix/>
          </a:blip>
          <a:stretch>
            <a:fillRect/>
          </a:stretch>
        </p:blipFill>
        <p:spPr>
          <a:xfrm>
            <a:off x="3621324" y="2524000"/>
            <a:ext cx="3278275" cy="1383600"/>
          </a:xfrm>
          <a:prstGeom prst="rect">
            <a:avLst/>
          </a:prstGeom>
          <a:noFill/>
          <a:ln>
            <a:noFill/>
          </a:ln>
        </p:spPr>
      </p:pic>
      <p:pic>
        <p:nvPicPr>
          <p:cNvPr id="518" name="Google Shape;518;p74"/>
          <p:cNvPicPr preferRelativeResize="0"/>
          <p:nvPr/>
        </p:nvPicPr>
        <p:blipFill>
          <a:blip r:embed="rId5">
            <a:alphaModFix/>
          </a:blip>
          <a:stretch>
            <a:fillRect/>
          </a:stretch>
        </p:blipFill>
        <p:spPr>
          <a:xfrm>
            <a:off x="3475331" y="1528292"/>
            <a:ext cx="3479242" cy="951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Schedule</a:t>
            </a:r>
            <a:endParaRPr b="1">
              <a:latin typeface="Helvetica Neue"/>
              <a:ea typeface="Helvetica Neue"/>
              <a:cs typeface="Helvetica Neue"/>
              <a:sym typeface="Helvetica Neue"/>
            </a:endParaRPr>
          </a:p>
        </p:txBody>
      </p:sp>
      <p:sp>
        <p:nvSpPr>
          <p:cNvPr id="119" name="Google Shape;119;p21"/>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317500" algn="l" rtl="0">
              <a:lnSpc>
                <a:spcPct val="115000"/>
              </a:lnSpc>
              <a:spcBef>
                <a:spcPts val="0"/>
              </a:spcBef>
              <a:spcAft>
                <a:spcPts val="0"/>
              </a:spcAft>
              <a:buClr>
                <a:srgbClr val="000000"/>
              </a:buClr>
              <a:buSzPts val="2400"/>
              <a:buFont typeface="Helvetica Neue Light"/>
              <a:buChar char="●"/>
            </a:pPr>
            <a:r>
              <a:rPr lang="en-US" sz="2400" dirty="0">
                <a:solidFill>
                  <a:srgbClr val="000000"/>
                </a:solidFill>
              </a:rPr>
              <a:t>Course runs 9:00 - 3:30 Pacific time</a:t>
            </a:r>
            <a:endParaRPr sz="2400" dirty="0">
              <a:solidFill>
                <a:srgbClr val="000000"/>
              </a:solidFill>
            </a:endParaRPr>
          </a:p>
          <a:p>
            <a:pPr marL="685800" lvl="1" indent="-317500" algn="l" rtl="0">
              <a:lnSpc>
                <a:spcPct val="115000"/>
              </a:lnSpc>
              <a:spcBef>
                <a:spcPts val="0"/>
              </a:spcBef>
              <a:spcAft>
                <a:spcPts val="0"/>
              </a:spcAft>
              <a:buClr>
                <a:srgbClr val="000000"/>
              </a:buClr>
              <a:buSzPts val="2400"/>
              <a:buFont typeface="Helvetica Neue Light"/>
              <a:buChar char="○"/>
            </a:pPr>
            <a:r>
              <a:rPr lang="en-US" sz="2400" dirty="0">
                <a:solidFill>
                  <a:srgbClr val="000000"/>
                </a:solidFill>
              </a:rPr>
              <a:t>Lunch break from 12-1 Pacific time</a:t>
            </a:r>
            <a:endParaRPr sz="2400" dirty="0">
              <a:solidFill>
                <a:srgbClr val="000000"/>
              </a:solidFill>
            </a:endParaRPr>
          </a:p>
          <a:p>
            <a:pPr marL="685800" lvl="1" indent="-317500" algn="l" rtl="0">
              <a:lnSpc>
                <a:spcPct val="115000"/>
              </a:lnSpc>
              <a:spcBef>
                <a:spcPts val="0"/>
              </a:spcBef>
              <a:spcAft>
                <a:spcPts val="0"/>
              </a:spcAft>
              <a:buClr>
                <a:srgbClr val="000000"/>
              </a:buClr>
              <a:buSzPts val="2400"/>
              <a:buFont typeface="Helvetica Neue Light"/>
              <a:buChar char="○"/>
            </a:pPr>
            <a:r>
              <a:rPr lang="en-US" sz="2400" dirty="0">
                <a:solidFill>
                  <a:srgbClr val="000000"/>
                </a:solidFill>
              </a:rPr>
              <a:t>10-15 min. breaks as needed</a:t>
            </a:r>
            <a:endParaRPr sz="2400" dirty="0">
              <a:solidFill>
                <a:srgbClr val="000000"/>
              </a:solidFill>
            </a:endParaRPr>
          </a:p>
        </p:txBody>
      </p:sp>
      <p:sp>
        <p:nvSpPr>
          <p:cNvPr id="120" name="Google Shape;120;p21"/>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Module Example</a:t>
            </a:r>
            <a:endParaRPr b="1">
              <a:latin typeface="Helvetica Neue"/>
              <a:ea typeface="Helvetica Neue"/>
              <a:cs typeface="Helvetica Neue"/>
              <a:sym typeface="Helvetica Neue"/>
            </a:endParaRPr>
          </a:p>
        </p:txBody>
      </p:sp>
      <p:sp>
        <p:nvSpPr>
          <p:cNvPr id="524" name="Google Shape;524;p7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60</a:t>
            </a:fld>
            <a:endParaRPr/>
          </a:p>
        </p:txBody>
      </p:sp>
      <p:sp>
        <p:nvSpPr>
          <p:cNvPr id="525" name="Google Shape;525;p75"/>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sz="2400" b="1">
              <a:solidFill>
                <a:srgbClr val="FF9900"/>
              </a:solidFill>
              <a:latin typeface="Courier"/>
              <a:ea typeface="Courier"/>
              <a:cs typeface="Courier"/>
              <a:sym typeface="Courier"/>
            </a:endParaRPr>
          </a:p>
          <a:p>
            <a:pPr marL="0" lvl="0" indent="0" algn="l" rtl="0">
              <a:spcBef>
                <a:spcPts val="0"/>
              </a:spcBef>
              <a:spcAft>
                <a:spcPts val="0"/>
              </a:spcAft>
              <a:buNone/>
            </a:pPr>
            <a:r>
              <a:rPr lang="en-US" sz="2400" b="1">
                <a:solidFill>
                  <a:srgbClr val="FF9900"/>
                </a:solidFill>
                <a:latin typeface="Courier"/>
                <a:ea typeface="Courier"/>
                <a:cs typeface="Courier"/>
                <a:sym typeface="Courier"/>
              </a:rPr>
              <a:t>variable</a:t>
            </a:r>
            <a:r>
              <a:rPr lang="en-US" sz="2400" b="1">
                <a:solidFill>
                  <a:srgbClr val="FFFFFF"/>
                </a:solidFill>
                <a:latin typeface="Courier"/>
                <a:ea typeface="Courier"/>
                <a:cs typeface="Courier"/>
                <a:sym typeface="Courier"/>
              </a:rPr>
              <a:t> </a:t>
            </a:r>
            <a:r>
              <a:rPr lang="en-US" sz="2400" b="1">
                <a:solidFill>
                  <a:srgbClr val="6FA8DC"/>
                </a:solidFill>
                <a:latin typeface="Courier"/>
                <a:ea typeface="Courier"/>
                <a:cs typeface="Courier"/>
                <a:sym typeface="Courier"/>
              </a:rPr>
              <a:t>“thing”</a:t>
            </a:r>
            <a:r>
              <a:rPr lang="en-US" sz="2400" b="1">
                <a:solidFill>
                  <a:srgbClr val="FFFFFF"/>
                </a:solidFill>
                <a:latin typeface="Courier"/>
                <a:ea typeface="Courier"/>
                <a:cs typeface="Courier"/>
                <a:sym typeface="Courier"/>
              </a:rPr>
              <a:t> </a:t>
            </a:r>
            <a:r>
              <a:rPr lang="en-US" sz="2400" b="1">
                <a:solidFill>
                  <a:srgbClr val="C9DAF8"/>
                </a:solidFill>
                <a:latin typeface="Courier"/>
                <a:ea typeface="Courier"/>
                <a:cs typeface="Courier"/>
                <a:sym typeface="Courier"/>
              </a:rPr>
              <a:t>{</a:t>
            </a:r>
            <a:endParaRPr sz="2400" b="1">
              <a:solidFill>
                <a:srgbClr val="C9DAF8"/>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  </a:t>
            </a:r>
            <a:r>
              <a:rPr lang="en-US" sz="2400" b="1">
                <a:solidFill>
                  <a:srgbClr val="8E7CC3"/>
                </a:solidFill>
                <a:latin typeface="Courier"/>
                <a:ea typeface="Courier"/>
                <a:cs typeface="Courier"/>
                <a:sym typeface="Courier"/>
              </a:rPr>
              <a:t>type</a:t>
            </a:r>
            <a:r>
              <a:rPr lang="en-US" sz="2400" b="1">
                <a:solidFill>
                  <a:srgbClr val="C9DAF8"/>
                </a:solidFill>
                <a:latin typeface="Courier"/>
                <a:ea typeface="Courier"/>
                <a:cs typeface="Courier"/>
                <a:sym typeface="Courier"/>
              </a:rPr>
              <a:t> = string</a:t>
            </a:r>
            <a:endParaRPr sz="2400" b="1">
              <a:solidFill>
                <a:srgbClr val="6FA8DC"/>
              </a:solidFill>
              <a:latin typeface="Courier"/>
              <a:ea typeface="Courier"/>
              <a:cs typeface="Courier"/>
              <a:sym typeface="Courier"/>
            </a:endParaRPr>
          </a:p>
          <a:p>
            <a:pPr marL="0" lvl="0" indent="0" algn="l" rtl="0">
              <a:spcBef>
                <a:spcPts val="0"/>
              </a:spcBef>
              <a:spcAft>
                <a:spcPts val="0"/>
              </a:spcAft>
              <a:buNone/>
            </a:pPr>
            <a:r>
              <a:rPr lang="en-US" sz="2400" b="1">
                <a:solidFill>
                  <a:srgbClr val="6FA8DC"/>
                </a:solidFill>
                <a:latin typeface="Courier"/>
                <a:ea typeface="Courier"/>
                <a:cs typeface="Courier"/>
                <a:sym typeface="Courier"/>
              </a:rPr>
              <a:t>}</a:t>
            </a:r>
            <a:endParaRPr sz="2400" b="1">
              <a:solidFill>
                <a:srgbClr val="6FA8DC"/>
              </a:solidFill>
              <a:latin typeface="Courier"/>
              <a:ea typeface="Courier"/>
              <a:cs typeface="Courier"/>
              <a:sym typeface="Courier"/>
            </a:endParaRPr>
          </a:p>
          <a:p>
            <a:pPr marL="0" lvl="0" indent="0" algn="l" rtl="0">
              <a:spcBef>
                <a:spcPts val="0"/>
              </a:spcBef>
              <a:spcAft>
                <a:spcPts val="0"/>
              </a:spcAft>
              <a:buNone/>
            </a:pPr>
            <a:endParaRPr sz="2400" b="1">
              <a:solidFill>
                <a:srgbClr val="6FA8DC"/>
              </a:solidFill>
              <a:latin typeface="Courier"/>
              <a:ea typeface="Courier"/>
              <a:cs typeface="Courier"/>
              <a:sym typeface="Courier"/>
            </a:endParaRPr>
          </a:p>
          <a:p>
            <a:pPr marL="0" lvl="0" indent="0" algn="l" rtl="0">
              <a:spcBef>
                <a:spcPts val="0"/>
              </a:spcBef>
              <a:spcAft>
                <a:spcPts val="0"/>
              </a:spcAft>
              <a:buNone/>
            </a:pPr>
            <a:r>
              <a:rPr lang="en-US" sz="2400" b="1">
                <a:solidFill>
                  <a:srgbClr val="FF9900"/>
                </a:solidFill>
                <a:latin typeface="Courier"/>
                <a:ea typeface="Courier"/>
                <a:cs typeface="Courier"/>
                <a:sym typeface="Courier"/>
              </a:rPr>
              <a:t>resource</a:t>
            </a:r>
            <a:r>
              <a:rPr lang="en-US" sz="2400" b="1">
                <a:solidFill>
                  <a:srgbClr val="6FA8DC"/>
                </a:solidFill>
                <a:latin typeface="Courier"/>
                <a:ea typeface="Courier"/>
                <a:cs typeface="Courier"/>
                <a:sym typeface="Courier"/>
              </a:rPr>
              <a:t> null_resource “null” {</a:t>
            </a:r>
            <a:endParaRPr sz="2400" b="1">
              <a:solidFill>
                <a:srgbClr val="6FA8DC"/>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US" sz="2400" b="1">
                <a:solidFill>
                  <a:srgbClr val="6FA8DC"/>
                </a:solidFill>
                <a:latin typeface="Courier"/>
                <a:ea typeface="Courier"/>
                <a:cs typeface="Courier"/>
                <a:sym typeface="Courier"/>
              </a:rPr>
              <a:t>  </a:t>
            </a:r>
            <a:r>
              <a:rPr lang="en-US" sz="2400" b="1">
                <a:solidFill>
                  <a:srgbClr val="FF9900"/>
                </a:solidFill>
                <a:latin typeface="Courier"/>
                <a:ea typeface="Courier"/>
                <a:cs typeface="Courier"/>
                <a:sym typeface="Courier"/>
              </a:rPr>
              <a:t>provisioner</a:t>
            </a:r>
            <a:r>
              <a:rPr lang="en-US" sz="2400" b="1">
                <a:solidFill>
                  <a:srgbClr val="6FA8DC"/>
                </a:solidFill>
                <a:latin typeface="Courier"/>
                <a:ea typeface="Courier"/>
                <a:cs typeface="Courier"/>
                <a:sym typeface="Courier"/>
              </a:rPr>
              <a:t> local-exec {</a:t>
            </a:r>
            <a:endParaRPr sz="2400" b="1">
              <a:solidFill>
                <a:srgbClr val="6FA8DC"/>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US" sz="2400" b="1">
                <a:solidFill>
                  <a:srgbClr val="6FA8DC"/>
                </a:solidFill>
                <a:latin typeface="Courier"/>
                <a:ea typeface="Courier"/>
                <a:cs typeface="Courier"/>
                <a:sym typeface="Courier"/>
              </a:rPr>
              <a:t>    command = "echo ${var.thing}"</a:t>
            </a:r>
            <a:endParaRPr sz="2400" b="1">
              <a:solidFill>
                <a:srgbClr val="6FA8DC"/>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US" sz="2400" b="1">
                <a:solidFill>
                  <a:srgbClr val="6FA8DC"/>
                </a:solidFill>
                <a:latin typeface="Courier"/>
                <a:ea typeface="Courier"/>
                <a:cs typeface="Courier"/>
                <a:sym typeface="Courier"/>
              </a:rPr>
              <a:t>  }</a:t>
            </a:r>
            <a:endParaRPr sz="2400" b="1">
              <a:solidFill>
                <a:srgbClr val="6FA8DC"/>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US" sz="2400" b="1">
                <a:solidFill>
                  <a:srgbClr val="6FA8DC"/>
                </a:solidFill>
                <a:latin typeface="Courier"/>
                <a:ea typeface="Courier"/>
                <a:cs typeface="Courier"/>
                <a:sym typeface="Courier"/>
              </a:rPr>
              <a:t>}</a:t>
            </a:r>
            <a:endParaRPr sz="2400" b="1">
              <a:solidFill>
                <a:srgbClr val="6FA8DC"/>
              </a:solidFill>
              <a:latin typeface="Courier"/>
              <a:ea typeface="Courier"/>
              <a:cs typeface="Courier"/>
              <a:sym typeface="Courier"/>
            </a:endParaRPr>
          </a:p>
          <a:p>
            <a:pPr marL="0" lvl="0" indent="0" algn="l" rtl="0">
              <a:spcBef>
                <a:spcPts val="0"/>
              </a:spcBef>
              <a:spcAft>
                <a:spcPts val="0"/>
              </a:spcAft>
              <a:buNone/>
            </a:pPr>
            <a:endParaRPr sz="2400" b="1">
              <a:solidFill>
                <a:srgbClr val="6FA8DC"/>
              </a:solidFill>
              <a:latin typeface="Courier"/>
              <a:ea typeface="Courier"/>
              <a:cs typeface="Courier"/>
              <a:sym typeface="Courie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Using the Module</a:t>
            </a:r>
            <a:endParaRPr b="1">
              <a:latin typeface="Helvetica Neue"/>
              <a:ea typeface="Helvetica Neue"/>
              <a:cs typeface="Helvetica Neue"/>
              <a:sym typeface="Helvetica Neue"/>
            </a:endParaRPr>
          </a:p>
        </p:txBody>
      </p:sp>
      <p:sp>
        <p:nvSpPr>
          <p:cNvPr id="531" name="Google Shape;531;p7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61</a:t>
            </a:fld>
            <a:endParaRPr/>
          </a:p>
        </p:txBody>
      </p:sp>
      <p:sp>
        <p:nvSpPr>
          <p:cNvPr id="532" name="Google Shape;532;p76"/>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sz="2400" b="1">
              <a:solidFill>
                <a:srgbClr val="FF9900"/>
              </a:solidFill>
              <a:latin typeface="Courier"/>
              <a:ea typeface="Courier"/>
              <a:cs typeface="Courier"/>
              <a:sym typeface="Courier"/>
            </a:endParaRPr>
          </a:p>
          <a:p>
            <a:pPr marL="0" lvl="0" indent="0" algn="l" rtl="0">
              <a:spcBef>
                <a:spcPts val="0"/>
              </a:spcBef>
              <a:spcAft>
                <a:spcPts val="0"/>
              </a:spcAft>
              <a:buNone/>
            </a:pPr>
            <a:r>
              <a:rPr lang="en-US" sz="2400" b="1">
                <a:solidFill>
                  <a:srgbClr val="FF9900"/>
                </a:solidFill>
                <a:latin typeface="Courier"/>
                <a:ea typeface="Courier"/>
                <a:cs typeface="Courier"/>
                <a:sym typeface="Courier"/>
              </a:rPr>
              <a:t>module</a:t>
            </a:r>
            <a:r>
              <a:rPr lang="en-US" sz="2400" b="1">
                <a:solidFill>
                  <a:srgbClr val="FFFFFF"/>
                </a:solidFill>
                <a:latin typeface="Courier"/>
                <a:ea typeface="Courier"/>
                <a:cs typeface="Courier"/>
                <a:sym typeface="Courier"/>
              </a:rPr>
              <a:t> </a:t>
            </a:r>
            <a:r>
              <a:rPr lang="en-US" sz="2400" b="1">
                <a:solidFill>
                  <a:srgbClr val="6FA8DC"/>
                </a:solidFill>
                <a:latin typeface="Courier"/>
                <a:ea typeface="Courier"/>
                <a:cs typeface="Courier"/>
                <a:sym typeface="Courier"/>
              </a:rPr>
              <a:t>“my_module”</a:t>
            </a:r>
            <a:r>
              <a:rPr lang="en-US" sz="2400" b="1">
                <a:solidFill>
                  <a:srgbClr val="FFFFFF"/>
                </a:solidFill>
                <a:latin typeface="Courier"/>
                <a:ea typeface="Courier"/>
                <a:cs typeface="Courier"/>
                <a:sym typeface="Courier"/>
              </a:rPr>
              <a:t> “printer” </a:t>
            </a:r>
            <a:r>
              <a:rPr lang="en-US" sz="2400" b="1">
                <a:solidFill>
                  <a:srgbClr val="C9DAF8"/>
                </a:solidFill>
                <a:latin typeface="Courier"/>
                <a:ea typeface="Courier"/>
                <a:cs typeface="Courier"/>
                <a:sym typeface="Courier"/>
              </a:rPr>
              <a:t>{</a:t>
            </a:r>
            <a:endParaRPr sz="2400" b="1">
              <a:solidFill>
                <a:srgbClr val="C9DAF8"/>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  </a:t>
            </a:r>
            <a:r>
              <a:rPr lang="en-US" sz="2400" b="1">
                <a:solidFill>
                  <a:srgbClr val="8E7CC3"/>
                </a:solidFill>
                <a:latin typeface="Courier"/>
                <a:ea typeface="Courier"/>
                <a:cs typeface="Courier"/>
                <a:sym typeface="Courier"/>
              </a:rPr>
              <a:t>source</a:t>
            </a:r>
            <a:r>
              <a:rPr lang="en-US" sz="2400" b="1">
                <a:solidFill>
                  <a:srgbClr val="C9DAF8"/>
                </a:solidFill>
                <a:latin typeface="Courier"/>
                <a:ea typeface="Courier"/>
                <a:cs typeface="Courier"/>
                <a:sym typeface="Courier"/>
              </a:rPr>
              <a:t> = “</a:t>
            </a:r>
            <a:r>
              <a:rPr lang="en-US" sz="2400" b="1">
                <a:solidFill>
                  <a:srgbClr val="6FA8DC"/>
                </a:solidFill>
                <a:latin typeface="Courier"/>
                <a:ea typeface="Courier"/>
                <a:cs typeface="Courier"/>
                <a:sym typeface="Courier"/>
              </a:rPr>
              <a:t>./my_module”</a:t>
            </a:r>
            <a:endParaRPr sz="2400" b="1">
              <a:solidFill>
                <a:srgbClr val="6FA8DC"/>
              </a:solidFill>
              <a:latin typeface="Courier"/>
              <a:ea typeface="Courier"/>
              <a:cs typeface="Courier"/>
              <a:sym typeface="Courier"/>
            </a:endParaRPr>
          </a:p>
          <a:p>
            <a:pPr marL="0" lvl="0" indent="0" algn="l" rtl="0">
              <a:spcBef>
                <a:spcPts val="0"/>
              </a:spcBef>
              <a:spcAft>
                <a:spcPts val="0"/>
              </a:spcAft>
              <a:buNone/>
            </a:pPr>
            <a:endParaRPr sz="2400" b="1">
              <a:solidFill>
                <a:srgbClr val="6FA8DC"/>
              </a:solidFill>
              <a:latin typeface="Courier"/>
              <a:ea typeface="Courier"/>
              <a:cs typeface="Courier"/>
              <a:sym typeface="Courier"/>
            </a:endParaRPr>
          </a:p>
          <a:p>
            <a:pPr marL="0" lvl="0" indent="0" algn="l" rtl="0">
              <a:spcBef>
                <a:spcPts val="0"/>
              </a:spcBef>
              <a:spcAft>
                <a:spcPts val="0"/>
              </a:spcAft>
              <a:buNone/>
            </a:pPr>
            <a:r>
              <a:rPr lang="en-US" sz="2400" b="1">
                <a:solidFill>
                  <a:srgbClr val="6FA8DC"/>
                </a:solidFill>
                <a:latin typeface="Courier"/>
                <a:ea typeface="Courier"/>
                <a:cs typeface="Courier"/>
                <a:sym typeface="Courier"/>
              </a:rPr>
              <a:t>  # this is a variable passed into module</a:t>
            </a:r>
            <a:endParaRPr sz="2400" b="1">
              <a:solidFill>
                <a:srgbClr val="6FA8DC"/>
              </a:solidFill>
              <a:latin typeface="Courier"/>
              <a:ea typeface="Courier"/>
              <a:cs typeface="Courier"/>
              <a:sym typeface="Courier"/>
            </a:endParaRPr>
          </a:p>
          <a:p>
            <a:pPr marL="0" lvl="0" indent="0" algn="l" rtl="0">
              <a:spcBef>
                <a:spcPts val="0"/>
              </a:spcBef>
              <a:spcAft>
                <a:spcPts val="0"/>
              </a:spcAft>
              <a:buNone/>
            </a:pPr>
            <a:r>
              <a:rPr lang="en-US" sz="2400" b="1">
                <a:solidFill>
                  <a:srgbClr val="6FA8DC"/>
                </a:solidFill>
                <a:latin typeface="Courier"/>
                <a:ea typeface="Courier"/>
                <a:cs typeface="Courier"/>
                <a:sym typeface="Courier"/>
              </a:rPr>
              <a:t>  </a:t>
            </a:r>
            <a:r>
              <a:rPr lang="en-US" sz="2400" b="1">
                <a:solidFill>
                  <a:srgbClr val="8E7CC3"/>
                </a:solidFill>
                <a:latin typeface="Courier"/>
                <a:ea typeface="Courier"/>
                <a:cs typeface="Courier"/>
                <a:sym typeface="Courier"/>
              </a:rPr>
              <a:t>thing</a:t>
            </a:r>
            <a:r>
              <a:rPr lang="en-US" sz="2400" b="1">
                <a:solidFill>
                  <a:srgbClr val="6FA8DC"/>
                </a:solidFill>
                <a:latin typeface="Courier"/>
                <a:ea typeface="Courier"/>
                <a:cs typeface="Courier"/>
                <a:sym typeface="Courier"/>
              </a:rPr>
              <a:t> = “this should be printed”</a:t>
            </a:r>
            <a:endParaRPr sz="2400" b="1">
              <a:solidFill>
                <a:srgbClr val="6FA8DC"/>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a:t>
            </a:r>
            <a:endParaRPr sz="2400" b="1">
              <a:solidFill>
                <a:srgbClr val="C9DAF8"/>
              </a:solidFill>
              <a:latin typeface="Courier"/>
              <a:ea typeface="Courier"/>
              <a:cs typeface="Courier"/>
              <a:sym typeface="Courier"/>
            </a:endParaRPr>
          </a:p>
          <a:p>
            <a:pPr marL="0" lvl="0" indent="0" algn="l" rtl="0">
              <a:spcBef>
                <a:spcPts val="0"/>
              </a:spcBef>
              <a:spcAft>
                <a:spcPts val="0"/>
              </a:spcAft>
              <a:buNone/>
            </a:pPr>
            <a:endParaRPr sz="2400" b="1">
              <a:solidFill>
                <a:srgbClr val="C9DAF8"/>
              </a:solidFill>
              <a:latin typeface="Courier"/>
              <a:ea typeface="Courier"/>
              <a:cs typeface="Courier"/>
              <a:sym typeface="Courier"/>
            </a:endParaRPr>
          </a:p>
          <a:p>
            <a:pPr marL="0" lvl="0" indent="0" algn="l" rtl="0">
              <a:spcBef>
                <a:spcPts val="0"/>
              </a:spcBef>
              <a:spcAft>
                <a:spcPts val="0"/>
              </a:spcAft>
              <a:buNone/>
            </a:pPr>
            <a:endParaRPr sz="2400" b="1">
              <a:solidFill>
                <a:srgbClr val="C9DAF8"/>
              </a:solidFill>
              <a:latin typeface="Courier"/>
              <a:ea typeface="Courier"/>
              <a:cs typeface="Courier"/>
              <a:sym typeface="Courie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4: Querying State</a:t>
            </a:r>
            <a:endParaRPr b="1">
              <a:latin typeface="Helvetica Neue"/>
              <a:ea typeface="Helvetica Neue"/>
              <a:cs typeface="Helvetica Neue"/>
              <a:sym typeface="Helvetica Neue"/>
            </a:endParaRPr>
          </a:p>
        </p:txBody>
      </p:sp>
      <p:sp>
        <p:nvSpPr>
          <p:cNvPr id="538" name="Google Shape;538;p77"/>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4</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539" name="Google Shape;539;p7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7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5: Interacting with Providers</a:t>
            </a:r>
            <a:endParaRPr b="1">
              <a:latin typeface="Helvetica Neue"/>
              <a:ea typeface="Helvetica Neue"/>
              <a:cs typeface="Helvetica Neue"/>
              <a:sym typeface="Helvetica Neue"/>
            </a:endParaRPr>
          </a:p>
        </p:txBody>
      </p:sp>
      <p:sp>
        <p:nvSpPr>
          <p:cNvPr id="545" name="Google Shape;545;p78"/>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5</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546" name="Google Shape;546;p7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7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6: Modules</a:t>
            </a:r>
            <a:endParaRPr b="1">
              <a:latin typeface="Helvetica Neue"/>
              <a:ea typeface="Helvetica Neue"/>
              <a:cs typeface="Helvetica Neue"/>
              <a:sym typeface="Helvetica Neue"/>
            </a:endParaRPr>
          </a:p>
        </p:txBody>
      </p:sp>
      <p:sp>
        <p:nvSpPr>
          <p:cNvPr id="552" name="Google Shape;552;p79"/>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6</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553" name="Google Shape;553;p7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80"/>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Experimentation Time: Webserver</a:t>
            </a:r>
            <a:endParaRPr b="1">
              <a:latin typeface="Helvetica Neue"/>
              <a:ea typeface="Helvetica Neue"/>
              <a:cs typeface="Helvetica Neue"/>
              <a:sym typeface="Helvetica Neue"/>
            </a:endParaRPr>
          </a:p>
        </p:txBody>
      </p:sp>
      <p:sp>
        <p:nvSpPr>
          <p:cNvPr id="559" name="Google Shape;559;p80"/>
          <p:cNvSpPr txBox="1">
            <a:spLocks noGrp="1"/>
          </p:cNvSpPr>
          <p:nvPr>
            <p:ph type="body" idx="1"/>
          </p:nvPr>
        </p:nvSpPr>
        <p:spPr>
          <a:xfrm>
            <a:off x="626625" y="1133306"/>
            <a:ext cx="7884000" cy="34878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a:solidFill>
                  <a:srgbClr val="000000"/>
                </a:solidFill>
              </a:rPr>
              <a:t>Let’s first do this by hand, then use Terraform</a:t>
            </a:r>
            <a:endParaRPr sz="200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a:solidFill>
                  <a:srgbClr val="000000"/>
                </a:solidFill>
              </a:rPr>
              <a:t>Create an EC2 instance, type </a:t>
            </a:r>
            <a:r>
              <a:rPr lang="en-US" sz="2000" b="1">
                <a:solidFill>
                  <a:srgbClr val="000000"/>
                </a:solidFill>
                <a:latin typeface="Helvetica Neue"/>
                <a:ea typeface="Helvetica Neue"/>
                <a:cs typeface="Helvetica Neue"/>
                <a:sym typeface="Helvetica Neue"/>
              </a:rPr>
              <a:t>t2.micro</a:t>
            </a:r>
            <a:r>
              <a:rPr lang="en-US" sz="2000">
                <a:solidFill>
                  <a:srgbClr val="000000"/>
                </a:solidFill>
              </a:rPr>
              <a:t>, whatever distro you like</a:t>
            </a: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provision this instance to install </a:t>
            </a:r>
            <a:r>
              <a:rPr lang="en-US" sz="2000" b="1">
                <a:solidFill>
                  <a:srgbClr val="000000"/>
                </a:solidFill>
                <a:latin typeface="Helvetica Neue"/>
                <a:ea typeface="Helvetica Neue"/>
                <a:cs typeface="Helvetica Neue"/>
                <a:sym typeface="Helvetica Neue"/>
              </a:rPr>
              <a:t>nginx</a:t>
            </a:r>
            <a:endParaRPr sz="2000" b="1">
              <a:solidFill>
                <a:srgbClr val="000000"/>
              </a:solidFill>
              <a:latin typeface="Helvetica Neue"/>
              <a:ea typeface="Helvetica Neue"/>
              <a:cs typeface="Helvetica Neue"/>
              <a:sym typeface="Helvetica Neue"/>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make sure we can access </a:t>
            </a:r>
            <a:r>
              <a:rPr lang="en-US" sz="2000" b="1">
                <a:solidFill>
                  <a:srgbClr val="000000"/>
                </a:solidFill>
                <a:latin typeface="Helvetica Neue"/>
                <a:ea typeface="Helvetica Neue"/>
                <a:cs typeface="Helvetica Neue"/>
                <a:sym typeface="Helvetica Neue"/>
              </a:rPr>
              <a:t>nginx</a:t>
            </a:r>
            <a:r>
              <a:rPr lang="en-US" sz="2000">
                <a:solidFill>
                  <a:srgbClr val="000000"/>
                </a:solidFill>
              </a:rPr>
              <a:t> from the outside world</a:t>
            </a: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use online docs for help, use each other, and I’m here too if you need</a:t>
            </a:r>
            <a:endParaRPr sz="2000">
              <a:solidFill>
                <a:schemeClr val="dk1"/>
              </a:solidFill>
            </a:endParaRPr>
          </a:p>
        </p:txBody>
      </p:sp>
      <p:sp>
        <p:nvSpPr>
          <p:cNvPr id="560" name="Google Shape;560;p80"/>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8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Experimentation Time: Webserver (cont’d)</a:t>
            </a:r>
            <a:endParaRPr b="1">
              <a:latin typeface="Helvetica Neue"/>
              <a:ea typeface="Helvetica Neue"/>
              <a:cs typeface="Helvetica Neue"/>
              <a:sym typeface="Helvetica Neue"/>
            </a:endParaRPr>
          </a:p>
        </p:txBody>
      </p:sp>
      <p:sp>
        <p:nvSpPr>
          <p:cNvPr id="566" name="Google Shape;566;p81"/>
          <p:cNvSpPr txBox="1">
            <a:spLocks noGrp="1"/>
          </p:cNvSpPr>
          <p:nvPr>
            <p:ph type="body" idx="1"/>
          </p:nvPr>
        </p:nvSpPr>
        <p:spPr>
          <a:xfrm>
            <a:off x="626625" y="1133306"/>
            <a:ext cx="7884000" cy="34878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a:solidFill>
                  <a:srgbClr val="000000"/>
                </a:solidFill>
              </a:rPr>
              <a:t>You can go in many different directions as you solve this, and there are plenty of things to play with along the way and after, some ideas:</a:t>
            </a:r>
            <a:endParaRPr>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a:solidFill>
                  <a:srgbClr val="000000"/>
                </a:solidFill>
              </a:rPr>
              <a:t>imagine your Terraform code to spin up this instance needed to be reused, what are your options–make it reusable! </a:t>
            </a:r>
            <a:endParaRPr sz="1800">
              <a:solidFill>
                <a:srgbClr val="000000"/>
              </a:solidFill>
            </a:endParaRPr>
          </a:p>
          <a:p>
            <a:pPr marL="1028700" marR="0" lvl="2" indent="-279400" algn="l" rtl="0">
              <a:lnSpc>
                <a:spcPct val="115000"/>
              </a:lnSpc>
              <a:spcBef>
                <a:spcPts val="0"/>
              </a:spcBef>
              <a:spcAft>
                <a:spcPts val="0"/>
              </a:spcAft>
              <a:buClr>
                <a:srgbClr val="000000"/>
              </a:buClr>
              <a:buSzPts val="1800"/>
              <a:buChar char="■"/>
            </a:pPr>
            <a:r>
              <a:rPr lang="en-US" sz="1800" b="1">
                <a:solidFill>
                  <a:srgbClr val="000000"/>
                </a:solidFill>
                <a:latin typeface="Helvetica Neue"/>
                <a:ea typeface="Helvetica Neue"/>
                <a:cs typeface="Helvetica Neue"/>
                <a:sym typeface="Helvetica Neue"/>
              </a:rPr>
              <a:t>hints</a:t>
            </a:r>
            <a:r>
              <a:rPr lang="en-US" sz="1800">
                <a:solidFill>
                  <a:srgbClr val="000000"/>
                </a:solidFill>
              </a:rPr>
              <a:t>: workspaces, package as a module</a:t>
            </a:r>
            <a:endParaRPr sz="1800">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a:solidFill>
                  <a:srgbClr val="000000"/>
                </a:solidFill>
              </a:rPr>
              <a:t>pretend that some other automation needed the public IP from the created instance, how would you do this?</a:t>
            </a:r>
            <a:endParaRPr sz="1800">
              <a:solidFill>
                <a:srgbClr val="000000"/>
              </a:solidFill>
            </a:endParaRPr>
          </a:p>
          <a:p>
            <a:pPr marL="1028700" marR="0" lvl="2" indent="-279400" algn="l" rtl="0">
              <a:lnSpc>
                <a:spcPct val="115000"/>
              </a:lnSpc>
              <a:spcBef>
                <a:spcPts val="0"/>
              </a:spcBef>
              <a:spcAft>
                <a:spcPts val="0"/>
              </a:spcAft>
              <a:buClr>
                <a:srgbClr val="000000"/>
              </a:buClr>
              <a:buSzPts val="1800"/>
              <a:buChar char="■"/>
            </a:pPr>
            <a:r>
              <a:rPr lang="en-US" sz="1800" b="1">
                <a:solidFill>
                  <a:srgbClr val="000000"/>
                </a:solidFill>
                <a:latin typeface="Helvetica Neue"/>
                <a:ea typeface="Helvetica Neue"/>
                <a:cs typeface="Helvetica Neue"/>
                <a:sym typeface="Helvetica Neue"/>
              </a:rPr>
              <a:t>hints</a:t>
            </a:r>
            <a:r>
              <a:rPr lang="en-US" sz="1800">
                <a:solidFill>
                  <a:srgbClr val="000000"/>
                </a:solidFill>
              </a:rPr>
              <a:t>: outputs, and play with wrapping Terraform commands in a parent script (e.g., bash or Python)</a:t>
            </a:r>
            <a:endParaRPr sz="1800">
              <a:solidFill>
                <a:srgbClr val="000000"/>
              </a:solidFill>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...and finally, ANYTHING else you’d like to start learning more about, </a:t>
            </a:r>
            <a:r>
              <a:rPr lang="en-US" sz="1800" b="1">
                <a:solidFill>
                  <a:schemeClr val="dk1"/>
                </a:solidFill>
                <a:latin typeface="Consolas"/>
                <a:ea typeface="Consolas"/>
                <a:cs typeface="Consolas"/>
                <a:sym typeface="Consolas"/>
              </a:rPr>
              <a:t>terraform graph</a:t>
            </a:r>
            <a:r>
              <a:rPr lang="en-US" sz="1800">
                <a:solidFill>
                  <a:schemeClr val="dk1"/>
                </a:solidFill>
              </a:rPr>
              <a:t> maybe?</a:t>
            </a:r>
            <a:endParaRPr sz="1800">
              <a:solidFill>
                <a:srgbClr val="000000"/>
              </a:solidFill>
            </a:endParaRPr>
          </a:p>
          <a:p>
            <a:pPr marL="685800" marR="0" lvl="0" indent="0" algn="l" rtl="0">
              <a:lnSpc>
                <a:spcPct val="115000"/>
              </a:lnSpc>
              <a:spcBef>
                <a:spcPts val="0"/>
              </a:spcBef>
              <a:spcAft>
                <a:spcPts val="0"/>
              </a:spcAft>
              <a:buNone/>
            </a:pPr>
            <a:endParaRPr>
              <a:solidFill>
                <a:srgbClr val="000000"/>
              </a:solidFill>
            </a:endParaRPr>
          </a:p>
          <a:p>
            <a:pPr marL="0" marR="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p:txBody>
      </p:sp>
      <p:sp>
        <p:nvSpPr>
          <p:cNvPr id="567" name="Google Shape;567;p8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82"/>
          <p:cNvSpPr txBox="1"/>
          <p:nvPr/>
        </p:nvSpPr>
        <p:spPr>
          <a:xfrm>
            <a:off x="646838" y="358481"/>
            <a:ext cx="6935700" cy="762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4500" b="1">
                <a:solidFill>
                  <a:srgbClr val="F17E3A"/>
                </a:solidFill>
                <a:latin typeface="Calibri"/>
                <a:ea typeface="Calibri"/>
                <a:cs typeface="Calibri"/>
                <a:sym typeface="Calibri"/>
              </a:rPr>
              <a:t>Introduction to Terraform</a:t>
            </a:r>
            <a:endParaRPr sz="1100"/>
          </a:p>
        </p:txBody>
      </p:sp>
      <p:sp>
        <p:nvSpPr>
          <p:cNvPr id="573" name="Google Shape;573;p82"/>
          <p:cNvSpPr txBox="1"/>
          <p:nvPr/>
        </p:nvSpPr>
        <p:spPr>
          <a:xfrm>
            <a:off x="704495" y="3771900"/>
            <a:ext cx="4119600" cy="484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700">
                <a:solidFill>
                  <a:schemeClr val="dk1"/>
                </a:solidFill>
                <a:latin typeface="Calibri"/>
                <a:ea typeface="Calibri"/>
                <a:cs typeface="Calibri"/>
                <a:sym typeface="Calibri"/>
              </a:rPr>
              <a:t>Welcome to Day 2!</a:t>
            </a:r>
            <a:endParaRPr sz="2700">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Day 1 Recap and Review</a:t>
            </a:r>
            <a:endParaRPr b="1">
              <a:latin typeface="Helvetica Neue"/>
              <a:ea typeface="Helvetica Neue"/>
              <a:cs typeface="Helvetica Neue"/>
              <a:sym typeface="Helvetica Neue"/>
            </a:endParaRPr>
          </a:p>
        </p:txBody>
      </p:sp>
      <p:sp>
        <p:nvSpPr>
          <p:cNvPr id="579" name="Google Shape;579;p83"/>
          <p:cNvSpPr txBox="1">
            <a:spLocks noGrp="1"/>
          </p:cNvSpPr>
          <p:nvPr>
            <p:ph type="body" idx="1"/>
          </p:nvPr>
        </p:nvSpPr>
        <p:spPr>
          <a:xfrm>
            <a:off x="630000" y="1438322"/>
            <a:ext cx="7884000" cy="2904900"/>
          </a:xfrm>
          <a:prstGeom prst="rect">
            <a:avLst/>
          </a:prstGeom>
          <a:noFill/>
          <a:ln>
            <a:noFill/>
          </a:ln>
        </p:spPr>
        <p:txBody>
          <a:bodyPr spcFirstLastPara="1" wrap="square" lIns="0" tIns="35100" rIns="68575" bIns="34275" anchor="t" anchorCtr="0">
            <a:noAutofit/>
          </a:bodyPr>
          <a:lstStyle/>
          <a:p>
            <a:pPr marL="0" marR="0" lvl="0" indent="0" algn="l" rtl="0">
              <a:lnSpc>
                <a:spcPct val="90000"/>
              </a:lnSpc>
              <a:spcBef>
                <a:spcPts val="0"/>
              </a:spcBef>
              <a:spcAft>
                <a:spcPts val="0"/>
              </a:spcAft>
              <a:buNone/>
            </a:pPr>
            <a:endParaRPr sz="200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a:solidFill>
                  <a:srgbClr val="000000"/>
                </a:solidFill>
              </a:rPr>
              <a:t>Let’s discuss some takeaways from yesterday</a:t>
            </a:r>
            <a:endParaRPr sz="2000">
              <a:solidFill>
                <a:srgbClr val="000000"/>
              </a:solidFill>
            </a:endParaRPr>
          </a:p>
          <a:p>
            <a:pPr marL="0" marR="0" lvl="0" indent="0" algn="l" rtl="0">
              <a:lnSpc>
                <a:spcPct val="90000"/>
              </a:lnSpc>
              <a:spcBef>
                <a:spcPts val="0"/>
              </a:spcBef>
              <a:spcAft>
                <a:spcPts val="0"/>
              </a:spcAft>
              <a:buNone/>
            </a:pPr>
            <a:endParaRPr sz="200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a:solidFill>
                  <a:srgbClr val="000000"/>
                </a:solidFill>
              </a:rPr>
              <a:t>What questions do you have after sleeping on it?</a:t>
            </a:r>
            <a:endParaRPr sz="2000">
              <a:solidFill>
                <a:srgbClr val="000000"/>
              </a:solidFill>
            </a:endParaRPr>
          </a:p>
          <a:p>
            <a:pPr marL="0" marR="0" lvl="0" indent="0" algn="l" rtl="0">
              <a:lnSpc>
                <a:spcPct val="90000"/>
              </a:lnSpc>
              <a:spcBef>
                <a:spcPts val="0"/>
              </a:spcBef>
              <a:spcAft>
                <a:spcPts val="0"/>
              </a:spcAft>
              <a:buNone/>
            </a:pPr>
            <a:endParaRPr sz="200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a:solidFill>
                  <a:srgbClr val="000000"/>
                </a:solidFill>
              </a:rPr>
              <a:t>Corrections, omissions</a:t>
            </a:r>
            <a:endParaRPr sz="2000">
              <a:solidFill>
                <a:srgbClr val="000000"/>
              </a:solidFill>
            </a:endParaRPr>
          </a:p>
          <a:p>
            <a:pPr marL="0" marR="0" lvl="0" indent="0" algn="l" rtl="0">
              <a:lnSpc>
                <a:spcPct val="90000"/>
              </a:lnSpc>
              <a:spcBef>
                <a:spcPts val="0"/>
              </a:spcBef>
              <a:spcAft>
                <a:spcPts val="0"/>
              </a:spcAft>
              <a:buNone/>
            </a:pPr>
            <a:endParaRPr sz="200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a:solidFill>
                  <a:srgbClr val="000000"/>
                </a:solidFill>
              </a:rPr>
              <a:t>OK, let’s get into it</a:t>
            </a:r>
            <a:endParaRPr sz="2000">
              <a:solidFill>
                <a:srgbClr val="000000"/>
              </a:solidFill>
            </a:endParaRPr>
          </a:p>
        </p:txBody>
      </p:sp>
      <p:sp>
        <p:nvSpPr>
          <p:cNvPr id="580" name="Google Shape;580;p8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Error Handling and Debugging</a:t>
            </a:r>
            <a:endParaRPr b="1">
              <a:latin typeface="Helvetica Neue"/>
              <a:ea typeface="Helvetica Neue"/>
              <a:cs typeface="Helvetica Neue"/>
              <a:sym typeface="Helvetica Neue"/>
            </a:endParaRPr>
          </a:p>
        </p:txBody>
      </p:sp>
      <p:sp>
        <p:nvSpPr>
          <p:cNvPr id="586" name="Google Shape;586;p84"/>
          <p:cNvSpPr txBox="1">
            <a:spLocks noGrp="1"/>
          </p:cNvSpPr>
          <p:nvPr>
            <p:ph type="body" idx="1"/>
          </p:nvPr>
        </p:nvSpPr>
        <p:spPr>
          <a:xfrm>
            <a:off x="630000" y="1257786"/>
            <a:ext cx="7884000" cy="30306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a:solidFill>
                  <a:srgbClr val="000000"/>
                </a:solidFill>
              </a:rPr>
              <a:t>Most errors fall into one of four types</a:t>
            </a: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Process Errors</a:t>
            </a: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Syntax Errors</a:t>
            </a: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Validation Errors</a:t>
            </a: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Passthrough Errors</a:t>
            </a:r>
            <a:endParaRPr sz="2000">
              <a:solidFill>
                <a:srgbClr val="000000"/>
              </a:solidFill>
            </a:endParaRPr>
          </a:p>
          <a:p>
            <a:pPr marL="0" marR="0" lvl="0" indent="0" algn="l" rtl="0">
              <a:lnSpc>
                <a:spcPct val="115000"/>
              </a:lnSpc>
              <a:spcBef>
                <a:spcPts val="0"/>
              </a:spcBef>
              <a:spcAft>
                <a:spcPts val="0"/>
              </a:spcAft>
              <a:buNone/>
            </a:pPr>
            <a:endParaRPr sz="2000">
              <a:solidFill>
                <a:srgbClr val="000000"/>
              </a:solidFill>
            </a:endParaRPr>
          </a:p>
        </p:txBody>
      </p:sp>
      <p:sp>
        <p:nvSpPr>
          <p:cNvPr id="587" name="Google Shape;587;p8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Introductions: First You, Then Me</a:t>
            </a:r>
            <a:endParaRPr b="1">
              <a:latin typeface="Helvetica Neue"/>
              <a:ea typeface="Helvetica Neue"/>
              <a:cs typeface="Helvetica Neue"/>
              <a:sym typeface="Helvetica Neue"/>
            </a:endParaRPr>
          </a:p>
        </p:txBody>
      </p:sp>
      <p:sp>
        <p:nvSpPr>
          <p:cNvPr id="126" name="Google Shape;126;p22"/>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279400" algn="l" rtl="0">
              <a:lnSpc>
                <a:spcPct val="115000"/>
              </a:lnSpc>
              <a:spcBef>
                <a:spcPts val="0"/>
              </a:spcBef>
              <a:spcAft>
                <a:spcPts val="0"/>
              </a:spcAft>
              <a:buClr>
                <a:srgbClr val="000000"/>
              </a:buClr>
              <a:buSzPts val="1800"/>
              <a:buFont typeface="Helvetica Neue Light"/>
              <a:buChar char="●"/>
            </a:pPr>
            <a:r>
              <a:rPr lang="en-US" sz="1800">
                <a:solidFill>
                  <a:srgbClr val="000000"/>
                </a:solidFill>
              </a:rPr>
              <a:t>Name &amp; Title </a:t>
            </a:r>
            <a:endParaRPr>
              <a:solidFill>
                <a:srgbClr val="000000"/>
              </a:solidFill>
            </a:endParaRPr>
          </a:p>
          <a:p>
            <a:pPr marL="342900" lvl="0" indent="-254000" algn="l" rtl="0">
              <a:lnSpc>
                <a:spcPct val="115000"/>
              </a:lnSpc>
              <a:spcBef>
                <a:spcPts val="0"/>
              </a:spcBef>
              <a:spcAft>
                <a:spcPts val="0"/>
              </a:spcAft>
              <a:buClr>
                <a:srgbClr val="000000"/>
              </a:buClr>
              <a:buSzPts val="1400"/>
              <a:buFont typeface="Lato"/>
              <a:buChar char="●"/>
            </a:pPr>
            <a:r>
              <a:rPr lang="en-US">
                <a:solidFill>
                  <a:srgbClr val="000000"/>
                </a:solidFill>
              </a:rPr>
              <a:t>Job Role</a:t>
            </a:r>
            <a:endParaRPr>
              <a:solidFill>
                <a:srgbClr val="000000"/>
              </a:solidFill>
            </a:endParaRPr>
          </a:p>
          <a:p>
            <a:pPr marL="342900" lvl="0" indent="-254000" algn="l" rtl="0">
              <a:lnSpc>
                <a:spcPct val="115000"/>
              </a:lnSpc>
              <a:spcBef>
                <a:spcPts val="0"/>
              </a:spcBef>
              <a:spcAft>
                <a:spcPts val="0"/>
              </a:spcAft>
              <a:buClr>
                <a:srgbClr val="000000"/>
              </a:buClr>
              <a:buSzPts val="1400"/>
              <a:buFont typeface="Lato"/>
              <a:buChar char="●"/>
            </a:pPr>
            <a:r>
              <a:rPr lang="en-US">
                <a:solidFill>
                  <a:srgbClr val="000000"/>
                </a:solidFill>
              </a:rPr>
              <a:t>Experience </a:t>
            </a:r>
            <a:endParaRPr>
              <a:solidFill>
                <a:srgbClr val="000000"/>
              </a:solidFill>
            </a:endParaRPr>
          </a:p>
        </p:txBody>
      </p:sp>
      <p:sp>
        <p:nvSpPr>
          <p:cNvPr id="127" name="Google Shape;127;p22"/>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1000"/>
                                        <p:tgtEl>
                                          <p:spTgt spid="1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6">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Process Errors</a:t>
            </a:r>
            <a:endParaRPr b="1">
              <a:latin typeface="Helvetica Neue"/>
              <a:ea typeface="Helvetica Neue"/>
              <a:cs typeface="Helvetica Neue"/>
              <a:sym typeface="Helvetica Neue"/>
            </a:endParaRPr>
          </a:p>
        </p:txBody>
      </p:sp>
      <p:sp>
        <p:nvSpPr>
          <p:cNvPr id="593" name="Google Shape;593;p85"/>
          <p:cNvSpPr txBox="1">
            <a:spLocks noGrp="1"/>
          </p:cNvSpPr>
          <p:nvPr>
            <p:ph type="body" idx="1"/>
          </p:nvPr>
        </p:nvSpPr>
        <p:spPr>
          <a:xfrm>
            <a:off x="630000" y="1395975"/>
            <a:ext cx="7884000" cy="28791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a:solidFill>
                  <a:srgbClr val="000000"/>
                </a:solidFill>
              </a:rPr>
              <a:t>errors due to process not being followed</a:t>
            </a:r>
            <a:endParaRPr sz="2000">
              <a:solidFill>
                <a:srgbClr val="000000"/>
              </a:solidFill>
            </a:endParaRPr>
          </a:p>
          <a:p>
            <a:pPr marL="0" marR="0" lvl="0" indent="0" algn="l" rtl="0">
              <a:lnSpc>
                <a:spcPct val="115000"/>
              </a:lnSpc>
              <a:spcBef>
                <a:spcPts val="0"/>
              </a:spcBef>
              <a:spcAft>
                <a:spcPts val="0"/>
              </a:spcAft>
              <a:buNone/>
            </a:pPr>
            <a:endParaRPr sz="200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a:solidFill>
                  <a:srgbClr val="000000"/>
                </a:solidFill>
              </a:rPr>
              <a:t>e.g.,</a:t>
            </a: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running </a:t>
            </a:r>
            <a:r>
              <a:rPr lang="en-US" sz="2000" b="1">
                <a:solidFill>
                  <a:srgbClr val="000000"/>
                </a:solidFill>
                <a:latin typeface="Consolas"/>
                <a:ea typeface="Consolas"/>
                <a:cs typeface="Consolas"/>
                <a:sym typeface="Consolas"/>
              </a:rPr>
              <a:t>apply</a:t>
            </a:r>
            <a:r>
              <a:rPr lang="en-US" sz="2000">
                <a:solidFill>
                  <a:srgbClr val="000000"/>
                </a:solidFill>
              </a:rPr>
              <a:t> before </a:t>
            </a:r>
            <a:r>
              <a:rPr lang="en-US" sz="2000" b="1">
                <a:solidFill>
                  <a:srgbClr val="000000"/>
                </a:solidFill>
                <a:latin typeface="Consolas"/>
                <a:ea typeface="Consolas"/>
                <a:cs typeface="Consolas"/>
                <a:sym typeface="Consolas"/>
              </a:rPr>
              <a:t>init</a:t>
            </a:r>
            <a:endParaRPr sz="2000" b="1">
              <a:solidFill>
                <a:srgbClr val="000000"/>
              </a:solidFill>
              <a:latin typeface="Consolas"/>
              <a:ea typeface="Consolas"/>
              <a:cs typeface="Consolas"/>
              <a:sym typeface="Consolas"/>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variables not fully populated</a:t>
            </a:r>
            <a:endParaRPr sz="2000">
              <a:solidFill>
                <a:srgbClr val="000000"/>
              </a:solidFill>
            </a:endParaRPr>
          </a:p>
        </p:txBody>
      </p:sp>
      <p:sp>
        <p:nvSpPr>
          <p:cNvPr id="594" name="Google Shape;594;p8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3">
                                            <p:txEl>
                                              <p:pRg st="0" end="0"/>
                                            </p:txEl>
                                          </p:spTgt>
                                        </p:tgtEl>
                                        <p:attrNameLst>
                                          <p:attrName>style.visibility</p:attrName>
                                        </p:attrNameLst>
                                      </p:cBhvr>
                                      <p:to>
                                        <p:strVal val="visible"/>
                                      </p:to>
                                    </p:set>
                                    <p:animEffect transition="in" filter="fade">
                                      <p:cBhvr>
                                        <p:cTn id="7" dur="1000"/>
                                        <p:tgtEl>
                                          <p:spTgt spid="5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3">
                                            <p:txEl>
                                              <p:pRg st="1" end="1"/>
                                            </p:txEl>
                                          </p:spTgt>
                                        </p:tgtEl>
                                        <p:attrNameLst>
                                          <p:attrName>style.visibility</p:attrName>
                                        </p:attrNameLst>
                                      </p:cBhvr>
                                      <p:to>
                                        <p:strVal val="visible"/>
                                      </p:to>
                                    </p:set>
                                    <p:animEffect transition="in" filter="fade">
                                      <p:cBhvr>
                                        <p:cTn id="12" dur="1000"/>
                                        <p:tgtEl>
                                          <p:spTgt spid="5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3">
                                            <p:txEl>
                                              <p:pRg st="2" end="2"/>
                                            </p:txEl>
                                          </p:spTgt>
                                        </p:tgtEl>
                                        <p:attrNameLst>
                                          <p:attrName>style.visibility</p:attrName>
                                        </p:attrNameLst>
                                      </p:cBhvr>
                                      <p:to>
                                        <p:strVal val="visible"/>
                                      </p:to>
                                    </p:set>
                                    <p:animEffect transition="in" filter="fade">
                                      <p:cBhvr>
                                        <p:cTn id="17" dur="1000"/>
                                        <p:tgtEl>
                                          <p:spTgt spid="59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3">
                                            <p:txEl>
                                              <p:pRg st="3" end="3"/>
                                            </p:txEl>
                                          </p:spTgt>
                                        </p:tgtEl>
                                        <p:attrNameLst>
                                          <p:attrName>style.visibility</p:attrName>
                                        </p:attrNameLst>
                                      </p:cBhvr>
                                      <p:to>
                                        <p:strVal val="visible"/>
                                      </p:to>
                                    </p:set>
                                    <p:animEffect transition="in" filter="fade">
                                      <p:cBhvr>
                                        <p:cTn id="22" dur="1000"/>
                                        <p:tgtEl>
                                          <p:spTgt spid="59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3">
                                            <p:txEl>
                                              <p:pRg st="4" end="4"/>
                                            </p:txEl>
                                          </p:spTgt>
                                        </p:tgtEl>
                                        <p:attrNameLst>
                                          <p:attrName>style.visibility</p:attrName>
                                        </p:attrNameLst>
                                      </p:cBhvr>
                                      <p:to>
                                        <p:strVal val="visible"/>
                                      </p:to>
                                    </p:set>
                                    <p:animEffect transition="in" filter="fade">
                                      <p:cBhvr>
                                        <p:cTn id="27" dur="1000"/>
                                        <p:tgtEl>
                                          <p:spTgt spid="59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Syntax Errors</a:t>
            </a:r>
            <a:endParaRPr b="1">
              <a:latin typeface="Helvetica Neue"/>
              <a:ea typeface="Helvetica Neue"/>
              <a:cs typeface="Helvetica Neue"/>
              <a:sym typeface="Helvetica Neue"/>
            </a:endParaRPr>
          </a:p>
        </p:txBody>
      </p:sp>
      <p:sp>
        <p:nvSpPr>
          <p:cNvPr id="600" name="Google Shape;600;p86"/>
          <p:cNvSpPr txBox="1">
            <a:spLocks noGrp="1"/>
          </p:cNvSpPr>
          <p:nvPr>
            <p:ph type="body" idx="1"/>
          </p:nvPr>
        </p:nvSpPr>
        <p:spPr>
          <a:xfrm>
            <a:off x="626625" y="1742269"/>
            <a:ext cx="7884000" cy="28791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a:solidFill>
                  <a:srgbClr val="000000"/>
                </a:solidFill>
              </a:rPr>
              <a:t>caused by an error in syntax, e.g.,</a:t>
            </a: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HCL codebase syntax or parameter errors</a:t>
            </a:r>
            <a:endParaRPr sz="2000">
              <a:solidFill>
                <a:srgbClr val="000000"/>
              </a:solidFill>
            </a:endParaRPr>
          </a:p>
          <a:p>
            <a:pPr marL="685800" marR="0" lvl="0" indent="0" algn="l" rtl="0">
              <a:lnSpc>
                <a:spcPct val="115000"/>
              </a:lnSpc>
              <a:spcBef>
                <a:spcPts val="0"/>
              </a:spcBef>
              <a:spcAft>
                <a:spcPts val="0"/>
              </a:spcAft>
              <a:buNone/>
            </a:pP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incorrect usage of built in functions</a:t>
            </a:r>
            <a:endParaRPr sz="2000">
              <a:solidFill>
                <a:srgbClr val="000000"/>
              </a:solidFill>
            </a:endParaRPr>
          </a:p>
          <a:p>
            <a:pPr marL="685800" marR="0" lvl="0" indent="0" algn="l" rtl="0">
              <a:lnSpc>
                <a:spcPct val="115000"/>
              </a:lnSpc>
              <a:spcBef>
                <a:spcPts val="0"/>
              </a:spcBef>
              <a:spcAft>
                <a:spcPts val="0"/>
              </a:spcAft>
              <a:buNone/>
            </a:pP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type errors</a:t>
            </a:r>
            <a:endParaRPr sz="2000">
              <a:solidFill>
                <a:srgbClr val="000000"/>
              </a:solidFill>
            </a:endParaRPr>
          </a:p>
        </p:txBody>
      </p:sp>
      <p:sp>
        <p:nvSpPr>
          <p:cNvPr id="601" name="Google Shape;601;p8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8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Validation Errors</a:t>
            </a:r>
            <a:endParaRPr b="1">
              <a:latin typeface="Helvetica Neue"/>
              <a:ea typeface="Helvetica Neue"/>
              <a:cs typeface="Helvetica Neue"/>
              <a:sym typeface="Helvetica Neue"/>
            </a:endParaRPr>
          </a:p>
        </p:txBody>
      </p:sp>
      <p:sp>
        <p:nvSpPr>
          <p:cNvPr id="607" name="Google Shape;607;p87"/>
          <p:cNvSpPr txBox="1">
            <a:spLocks noGrp="1"/>
          </p:cNvSpPr>
          <p:nvPr>
            <p:ph type="body" idx="1"/>
          </p:nvPr>
        </p:nvSpPr>
        <p:spPr>
          <a:xfrm>
            <a:off x="630000" y="1816462"/>
            <a:ext cx="7884000" cy="25383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a:solidFill>
                  <a:srgbClr val="000000"/>
                </a:solidFill>
              </a:rPr>
              <a:t>preliminary validation built into provider occuring before plan</a:t>
            </a:r>
            <a:endParaRPr sz="2000">
              <a:solidFill>
                <a:srgbClr val="000000"/>
              </a:solidFill>
            </a:endParaRPr>
          </a:p>
          <a:p>
            <a:pPr marL="0" marR="0" lvl="0" indent="0" algn="l" rtl="0">
              <a:lnSpc>
                <a:spcPct val="115000"/>
              </a:lnSpc>
              <a:spcBef>
                <a:spcPts val="0"/>
              </a:spcBef>
              <a:spcAft>
                <a:spcPts val="0"/>
              </a:spcAft>
              <a:buNone/>
            </a:pPr>
            <a:endParaRPr sz="200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a:solidFill>
                  <a:srgbClr val="000000"/>
                </a:solidFill>
              </a:rPr>
              <a:t>usually more detailed</a:t>
            </a:r>
            <a:endParaRPr sz="2000">
              <a:solidFill>
                <a:srgbClr val="000000"/>
              </a:solidFill>
            </a:endParaRPr>
          </a:p>
        </p:txBody>
      </p:sp>
      <p:sp>
        <p:nvSpPr>
          <p:cNvPr id="608" name="Google Shape;608;p8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sz="2000"/>
              <a:t>72</a:t>
            </a:fld>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8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Provider Errors / Passthrough</a:t>
            </a:r>
            <a:endParaRPr b="1">
              <a:latin typeface="Helvetica Neue"/>
              <a:ea typeface="Helvetica Neue"/>
              <a:cs typeface="Helvetica Neue"/>
              <a:sym typeface="Helvetica Neue"/>
            </a:endParaRPr>
          </a:p>
        </p:txBody>
      </p:sp>
      <p:sp>
        <p:nvSpPr>
          <p:cNvPr id="614" name="Google Shape;614;p88"/>
          <p:cNvSpPr txBox="1">
            <a:spLocks noGrp="1"/>
          </p:cNvSpPr>
          <p:nvPr>
            <p:ph type="body" idx="1"/>
          </p:nvPr>
        </p:nvSpPr>
        <p:spPr>
          <a:xfrm>
            <a:off x="630000" y="1571344"/>
            <a:ext cx="7884000" cy="28791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a:solidFill>
                  <a:srgbClr val="000000"/>
                </a:solidFill>
              </a:rPr>
              <a:t>errors received from provider or third party API while in process of refresh, plan, apply, etc.</a:t>
            </a:r>
            <a:endParaRPr sz="2000">
              <a:solidFill>
                <a:srgbClr val="000000"/>
              </a:solidFill>
            </a:endParaRPr>
          </a:p>
          <a:p>
            <a:pPr marL="0" marR="0" lvl="0" indent="0" algn="l" rtl="0">
              <a:lnSpc>
                <a:spcPct val="115000"/>
              </a:lnSpc>
              <a:spcBef>
                <a:spcPts val="0"/>
              </a:spcBef>
              <a:spcAft>
                <a:spcPts val="0"/>
              </a:spcAft>
              <a:buNone/>
            </a:pP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usually most difficult to troubleshoot</a:t>
            </a:r>
            <a:endParaRPr sz="2000">
              <a:solidFill>
                <a:srgbClr val="000000"/>
              </a:solidFill>
            </a:endParaRPr>
          </a:p>
          <a:p>
            <a:pPr marL="342900" marR="0" lvl="0" indent="0" algn="l" rtl="0">
              <a:lnSpc>
                <a:spcPct val="115000"/>
              </a:lnSpc>
              <a:spcBef>
                <a:spcPts val="0"/>
              </a:spcBef>
              <a:spcAft>
                <a:spcPts val="0"/>
              </a:spcAft>
              <a:buNone/>
            </a:pP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requires knowledge of provider’s tech (e.g., AWS)</a:t>
            </a:r>
            <a:endParaRPr sz="2000">
              <a:solidFill>
                <a:srgbClr val="000000"/>
              </a:solidFill>
            </a:endParaRPr>
          </a:p>
        </p:txBody>
      </p:sp>
      <p:sp>
        <p:nvSpPr>
          <p:cNvPr id="615" name="Google Shape;615;p8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8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Troubleshooting Commands</a:t>
            </a:r>
            <a:endParaRPr b="1">
              <a:latin typeface="Helvetica Neue"/>
              <a:ea typeface="Helvetica Neue"/>
              <a:cs typeface="Helvetica Neue"/>
              <a:sym typeface="Helvetica Neue"/>
            </a:endParaRPr>
          </a:p>
        </p:txBody>
      </p:sp>
      <p:sp>
        <p:nvSpPr>
          <p:cNvPr id="621" name="Google Shape;621;p89"/>
          <p:cNvSpPr txBox="1">
            <a:spLocks noGrp="1"/>
          </p:cNvSpPr>
          <p:nvPr>
            <p:ph type="body" idx="1"/>
          </p:nvPr>
        </p:nvSpPr>
        <p:spPr>
          <a:xfrm>
            <a:off x="626625" y="1057313"/>
            <a:ext cx="7884000" cy="35640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nsolas"/>
              <a:buChar char="●"/>
            </a:pPr>
            <a:r>
              <a:rPr lang="en-US" b="1">
                <a:solidFill>
                  <a:srgbClr val="000000"/>
                </a:solidFill>
                <a:latin typeface="Consolas"/>
                <a:ea typeface="Consolas"/>
                <a:cs typeface="Consolas"/>
                <a:sym typeface="Consolas"/>
              </a:rPr>
              <a:t>terraform validate</a:t>
            </a:r>
            <a:endParaRPr b="1">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Char char="○"/>
            </a:pPr>
            <a:r>
              <a:rPr lang="en-US" sz="1800">
                <a:solidFill>
                  <a:srgbClr val="000000"/>
                </a:solidFill>
              </a:rPr>
              <a:t>performs a syntax check on all terraform files in the directory</a:t>
            </a:r>
            <a:endParaRPr sz="1800">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a:solidFill>
                  <a:srgbClr val="000000"/>
                </a:solidFill>
              </a:rPr>
              <a:t>displays an error if any of the files doesn't validate</a:t>
            </a:r>
            <a:endParaRPr sz="1800">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a:solidFill>
                  <a:srgbClr val="000000"/>
                </a:solidFill>
              </a:rPr>
              <a:t>does </a:t>
            </a:r>
            <a:r>
              <a:rPr lang="en-US" sz="1800" i="1">
                <a:solidFill>
                  <a:srgbClr val="000000"/>
                </a:solidFill>
              </a:rPr>
              <a:t>NOT</a:t>
            </a:r>
            <a:r>
              <a:rPr lang="en-US" sz="1800">
                <a:solidFill>
                  <a:srgbClr val="000000"/>
                </a:solidFill>
              </a:rPr>
              <a:t> check formatting</a:t>
            </a:r>
            <a:endParaRPr sz="1800">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a:solidFill>
                  <a:srgbClr val="000000"/>
                </a:solidFill>
              </a:rPr>
              <a:t>what does it check…?</a:t>
            </a:r>
            <a:endParaRPr sz="1800">
              <a:solidFill>
                <a:srgbClr val="000000"/>
              </a:solidFill>
            </a:endParaRPr>
          </a:p>
        </p:txBody>
      </p:sp>
      <p:sp>
        <p:nvSpPr>
          <p:cNvPr id="622" name="Google Shape;622;p8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90"/>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Consolas"/>
                <a:ea typeface="Consolas"/>
                <a:cs typeface="Consolas"/>
                <a:sym typeface="Consolas"/>
              </a:rPr>
              <a:t>terraform validate</a:t>
            </a:r>
            <a:endParaRPr b="1">
              <a:latin typeface="Consolas"/>
              <a:ea typeface="Consolas"/>
              <a:cs typeface="Consolas"/>
              <a:sym typeface="Consolas"/>
            </a:endParaRPr>
          </a:p>
        </p:txBody>
      </p:sp>
      <p:sp>
        <p:nvSpPr>
          <p:cNvPr id="628" name="Google Shape;628;p90"/>
          <p:cNvSpPr txBox="1">
            <a:spLocks noGrp="1"/>
          </p:cNvSpPr>
          <p:nvPr>
            <p:ph type="body" idx="1"/>
          </p:nvPr>
        </p:nvSpPr>
        <p:spPr>
          <a:xfrm>
            <a:off x="626625" y="1057313"/>
            <a:ext cx="7884000" cy="35640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a:solidFill>
                  <a:srgbClr val="000000"/>
                </a:solidFill>
              </a:rPr>
              <a:t>invalid HCL syntax (e.g., missing quote or equal sign)</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invalid HCL references (e.g., variable name or attribute which doesn't exist)</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same provider declared multiple times</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same module declared multiple times</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same resource declared multiple times</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invalid module name</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interpolation used in places where it's unsupported (e.g., variable, </a:t>
            </a:r>
            <a:r>
              <a:rPr lang="en-US" b="1">
                <a:solidFill>
                  <a:srgbClr val="000000"/>
                </a:solidFill>
                <a:latin typeface="Consolas"/>
                <a:ea typeface="Consolas"/>
                <a:cs typeface="Consolas"/>
                <a:sym typeface="Consolas"/>
              </a:rPr>
              <a:t>depends_on</a:t>
            </a:r>
            <a:r>
              <a:rPr lang="en-US">
                <a:solidFill>
                  <a:srgbClr val="000000"/>
                </a:solidFill>
              </a:rPr>
              <a:t>, </a:t>
            </a:r>
            <a:r>
              <a:rPr lang="en-US" b="1">
                <a:solidFill>
                  <a:srgbClr val="000000"/>
                </a:solidFill>
                <a:latin typeface="Consolas"/>
                <a:ea typeface="Consolas"/>
                <a:cs typeface="Consolas"/>
                <a:sym typeface="Consolas"/>
              </a:rPr>
              <a:t>module.source</a:t>
            </a:r>
            <a:r>
              <a:rPr lang="en-US">
                <a:solidFill>
                  <a:srgbClr val="000000"/>
                </a:solidFill>
              </a:rPr>
              <a:t>, </a:t>
            </a:r>
            <a:r>
              <a:rPr lang="en-US" b="1">
                <a:solidFill>
                  <a:srgbClr val="000000"/>
                </a:solidFill>
                <a:latin typeface="Consolas"/>
                <a:ea typeface="Consolas"/>
                <a:cs typeface="Consolas"/>
                <a:sym typeface="Consolas"/>
              </a:rPr>
              <a:t>provider</a:t>
            </a:r>
            <a:r>
              <a:rPr lang="en-US">
                <a:solidFill>
                  <a:srgbClr val="000000"/>
                </a:solidFill>
              </a:rPr>
              <a:t>)</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missing value for a variable (none of </a:t>
            </a:r>
            <a:r>
              <a:rPr lang="en-US" b="1">
                <a:solidFill>
                  <a:srgbClr val="000000"/>
                </a:solidFill>
                <a:latin typeface="Consolas"/>
                <a:ea typeface="Consolas"/>
                <a:cs typeface="Consolas"/>
                <a:sym typeface="Consolas"/>
              </a:rPr>
              <a:t>-var foo=...</a:t>
            </a:r>
            <a:r>
              <a:rPr lang="en-US">
                <a:solidFill>
                  <a:srgbClr val="000000"/>
                </a:solidFill>
              </a:rPr>
              <a:t> flag, </a:t>
            </a:r>
            <a:r>
              <a:rPr lang="en-US" b="1">
                <a:solidFill>
                  <a:srgbClr val="000000"/>
                </a:solidFill>
                <a:latin typeface="Consolas"/>
                <a:ea typeface="Consolas"/>
                <a:cs typeface="Consolas"/>
                <a:sym typeface="Consolas"/>
              </a:rPr>
              <a:t>-var-file=foo.vars</a:t>
            </a:r>
            <a:r>
              <a:rPr lang="en-US">
                <a:solidFill>
                  <a:srgbClr val="000000"/>
                </a:solidFill>
              </a:rPr>
              <a:t> flag, </a:t>
            </a:r>
            <a:r>
              <a:rPr lang="en-US" b="1">
                <a:solidFill>
                  <a:srgbClr val="000000"/>
                </a:solidFill>
                <a:latin typeface="Consolas"/>
                <a:ea typeface="Consolas"/>
                <a:cs typeface="Consolas"/>
                <a:sym typeface="Consolas"/>
              </a:rPr>
              <a:t>TF_VAR_foo</a:t>
            </a:r>
            <a:r>
              <a:rPr lang="en-US">
                <a:solidFill>
                  <a:srgbClr val="000000"/>
                </a:solidFill>
              </a:rPr>
              <a:t> environment variable, terraform.tfvars, or default value in the configuration)</a:t>
            </a:r>
            <a:endParaRPr>
              <a:solidFill>
                <a:srgbClr val="000000"/>
              </a:solidFill>
            </a:endParaRPr>
          </a:p>
        </p:txBody>
      </p:sp>
      <p:sp>
        <p:nvSpPr>
          <p:cNvPr id="629" name="Google Shape;629;p90"/>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9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Troubleshooting: </a:t>
            </a:r>
            <a:r>
              <a:rPr lang="en-US" b="1">
                <a:latin typeface="Consolas"/>
                <a:ea typeface="Consolas"/>
                <a:cs typeface="Consolas"/>
                <a:sym typeface="Consolas"/>
              </a:rPr>
              <a:t>terraform fmt</a:t>
            </a:r>
            <a:endParaRPr b="1">
              <a:latin typeface="Consolas"/>
              <a:ea typeface="Consolas"/>
              <a:cs typeface="Consolas"/>
              <a:sym typeface="Consolas"/>
            </a:endParaRPr>
          </a:p>
        </p:txBody>
      </p:sp>
      <p:sp>
        <p:nvSpPr>
          <p:cNvPr id="635" name="Google Shape;635;p91"/>
          <p:cNvSpPr txBox="1">
            <a:spLocks noGrp="1"/>
          </p:cNvSpPr>
          <p:nvPr>
            <p:ph type="body" idx="1"/>
          </p:nvPr>
        </p:nvSpPr>
        <p:spPr>
          <a:xfrm>
            <a:off x="626625" y="1515019"/>
            <a:ext cx="7884000" cy="31062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Font typeface="Consolas"/>
              <a:buChar char="●"/>
            </a:pPr>
            <a:r>
              <a:rPr lang="en-US" sz="2000">
                <a:solidFill>
                  <a:srgbClr val="000000"/>
                </a:solidFill>
              </a:rPr>
              <a:t>rewrites Terraform files in a canonical format/style</a:t>
            </a:r>
            <a:endParaRPr sz="2000">
              <a:solidFill>
                <a:srgbClr val="000000"/>
              </a:solidFill>
            </a:endParaRPr>
          </a:p>
          <a:p>
            <a:pPr marL="342900" marR="0" lvl="0" indent="-292100" algn="l" rtl="0">
              <a:lnSpc>
                <a:spcPct val="115000"/>
              </a:lnSpc>
              <a:spcBef>
                <a:spcPts val="0"/>
              </a:spcBef>
              <a:spcAft>
                <a:spcPts val="0"/>
              </a:spcAft>
              <a:buClr>
                <a:srgbClr val="000000"/>
              </a:buClr>
              <a:buSzPts val="2000"/>
              <a:buFont typeface="Courier"/>
              <a:buChar char="●"/>
            </a:pPr>
            <a:r>
              <a:rPr lang="en-US" sz="2000">
                <a:solidFill>
                  <a:srgbClr val="000000"/>
                </a:solidFill>
              </a:rPr>
              <a:t>by default, scans the current directory for configuration files</a:t>
            </a:r>
            <a:endParaRPr sz="2000">
              <a:solidFill>
                <a:srgbClr val="000000"/>
              </a:solidFill>
            </a:endParaRPr>
          </a:p>
          <a:p>
            <a:pPr marL="685800" marR="0" lvl="1" indent="-292100" algn="l" rtl="0">
              <a:lnSpc>
                <a:spcPct val="115000"/>
              </a:lnSpc>
              <a:spcBef>
                <a:spcPts val="0"/>
              </a:spcBef>
              <a:spcAft>
                <a:spcPts val="0"/>
              </a:spcAft>
              <a:buClr>
                <a:srgbClr val="000000"/>
              </a:buClr>
              <a:buSzPts val="2000"/>
              <a:buFont typeface="Courier"/>
              <a:buChar char="○"/>
            </a:pPr>
            <a:r>
              <a:rPr lang="en-US" sz="2000">
                <a:solidFill>
                  <a:srgbClr val="000000"/>
                </a:solidFill>
              </a:rPr>
              <a:t>if the dir argument is provided then it will scan that given directory instead</a:t>
            </a:r>
            <a:endParaRPr sz="2000">
              <a:solidFill>
                <a:srgbClr val="000000"/>
              </a:solidFill>
            </a:endParaRPr>
          </a:p>
          <a:p>
            <a:pPr marL="685800" marR="0" lvl="1" indent="-292100" algn="l" rtl="0">
              <a:lnSpc>
                <a:spcPct val="115000"/>
              </a:lnSpc>
              <a:spcBef>
                <a:spcPts val="0"/>
              </a:spcBef>
              <a:spcAft>
                <a:spcPts val="0"/>
              </a:spcAft>
              <a:buClr>
                <a:srgbClr val="000000"/>
              </a:buClr>
              <a:buSzPts val="2000"/>
              <a:buFont typeface="Courier"/>
              <a:buChar char="○"/>
            </a:pPr>
            <a:r>
              <a:rPr lang="en-US" sz="2000">
                <a:solidFill>
                  <a:srgbClr val="000000"/>
                </a:solidFill>
              </a:rPr>
              <a:t>if dir is a single dash (-) then </a:t>
            </a:r>
            <a:r>
              <a:rPr lang="en-US" sz="2000" b="1">
                <a:solidFill>
                  <a:srgbClr val="000000"/>
                </a:solidFill>
                <a:latin typeface="Consolas"/>
                <a:ea typeface="Consolas"/>
                <a:cs typeface="Consolas"/>
                <a:sym typeface="Consolas"/>
              </a:rPr>
              <a:t>fmt</a:t>
            </a:r>
            <a:r>
              <a:rPr lang="en-US" sz="2000">
                <a:solidFill>
                  <a:srgbClr val="000000"/>
                </a:solidFill>
              </a:rPr>
              <a:t> will read from standard input</a:t>
            </a:r>
            <a:endParaRPr sz="2000">
              <a:solidFill>
                <a:srgbClr val="000000"/>
              </a:solidFill>
            </a:endParaRPr>
          </a:p>
        </p:txBody>
      </p:sp>
      <p:sp>
        <p:nvSpPr>
          <p:cNvPr id="636" name="Google Shape;636;p9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92"/>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Troubleshooting: </a:t>
            </a:r>
            <a:r>
              <a:rPr lang="en-US" b="1">
                <a:latin typeface="Consolas"/>
                <a:ea typeface="Consolas"/>
                <a:cs typeface="Consolas"/>
                <a:sym typeface="Consolas"/>
              </a:rPr>
              <a:t>terraform graph</a:t>
            </a:r>
            <a:endParaRPr b="1">
              <a:latin typeface="Consolas"/>
              <a:ea typeface="Consolas"/>
              <a:cs typeface="Consolas"/>
              <a:sym typeface="Consolas"/>
            </a:endParaRPr>
          </a:p>
        </p:txBody>
      </p:sp>
      <p:sp>
        <p:nvSpPr>
          <p:cNvPr id="642" name="Google Shape;642;p92"/>
          <p:cNvSpPr txBox="1">
            <a:spLocks noGrp="1"/>
          </p:cNvSpPr>
          <p:nvPr>
            <p:ph type="body" idx="1"/>
          </p:nvPr>
        </p:nvSpPr>
        <p:spPr>
          <a:xfrm>
            <a:off x="626625" y="1269431"/>
            <a:ext cx="7884000" cy="33519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Font typeface="Consolas"/>
              <a:buChar char="●"/>
            </a:pPr>
            <a:r>
              <a:rPr lang="en-US" sz="2000">
                <a:solidFill>
                  <a:srgbClr val="000000"/>
                </a:solidFill>
              </a:rPr>
              <a:t>generates a visual representation of either a configuration or execution plan</a:t>
            </a: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output is in DOT format, which can be used by GraphViz to generate charts: </a:t>
            </a:r>
            <a:r>
              <a:rPr lang="en-US" sz="2000" u="sng">
                <a:solidFill>
                  <a:schemeClr val="hlink"/>
                </a:solidFill>
                <a:hlinkClick r:id="rId3"/>
              </a:rPr>
              <a:t>https://www.terraform.io/docs/internals/graph.html</a:t>
            </a:r>
            <a:r>
              <a:rPr lang="en-US" sz="2000">
                <a:solidFill>
                  <a:srgbClr val="000000"/>
                </a:solidFill>
              </a:rPr>
              <a:t> </a:t>
            </a:r>
            <a:endParaRPr sz="2000">
              <a:solidFill>
                <a:srgbClr val="000000"/>
              </a:solidFill>
            </a:endParaRPr>
          </a:p>
          <a:p>
            <a:pPr marL="0" marR="0" lvl="0" indent="0" algn="l" rtl="0">
              <a:lnSpc>
                <a:spcPct val="115000"/>
              </a:lnSpc>
              <a:spcBef>
                <a:spcPts val="0"/>
              </a:spcBef>
              <a:spcAft>
                <a:spcPts val="0"/>
              </a:spcAft>
              <a:buNone/>
            </a:pPr>
            <a:endParaRPr sz="200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a:solidFill>
                  <a:srgbClr val="000000"/>
                </a:solidFill>
              </a:rPr>
              <a:t>e.g.,</a:t>
            </a:r>
            <a:endParaRPr sz="2000">
              <a:solidFill>
                <a:srgbClr val="000000"/>
              </a:solidFill>
            </a:endParaRPr>
          </a:p>
          <a:p>
            <a:pPr marL="685800" marR="0" lvl="0" indent="0" algn="l" rtl="0">
              <a:lnSpc>
                <a:spcPct val="115000"/>
              </a:lnSpc>
              <a:spcBef>
                <a:spcPts val="0"/>
              </a:spcBef>
              <a:spcAft>
                <a:spcPts val="0"/>
              </a:spcAft>
              <a:buNone/>
            </a:pPr>
            <a:r>
              <a:rPr lang="en-US" sz="2000" b="1">
                <a:solidFill>
                  <a:srgbClr val="000000"/>
                </a:solidFill>
                <a:latin typeface="Consolas"/>
                <a:ea typeface="Consolas"/>
                <a:cs typeface="Consolas"/>
                <a:sym typeface="Consolas"/>
              </a:rPr>
              <a:t>terraform graph | dot -Tsvg &gt; graph.svg</a:t>
            </a:r>
            <a:endParaRPr sz="2000" b="1">
              <a:solidFill>
                <a:srgbClr val="000000"/>
              </a:solidFill>
              <a:latin typeface="Consolas"/>
              <a:ea typeface="Consolas"/>
              <a:cs typeface="Consolas"/>
              <a:sym typeface="Consolas"/>
            </a:endParaRPr>
          </a:p>
        </p:txBody>
      </p:sp>
      <p:sp>
        <p:nvSpPr>
          <p:cNvPr id="643" name="Google Shape;643;p92"/>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4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9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Troubleshooting: </a:t>
            </a:r>
            <a:r>
              <a:rPr lang="en-US" b="1">
                <a:latin typeface="Consolas"/>
                <a:ea typeface="Consolas"/>
                <a:cs typeface="Consolas"/>
                <a:sym typeface="Consolas"/>
              </a:rPr>
              <a:t>terraform console</a:t>
            </a:r>
            <a:endParaRPr b="1">
              <a:latin typeface="Consolas"/>
              <a:ea typeface="Consolas"/>
              <a:cs typeface="Consolas"/>
              <a:sym typeface="Consolas"/>
            </a:endParaRPr>
          </a:p>
        </p:txBody>
      </p:sp>
      <p:sp>
        <p:nvSpPr>
          <p:cNvPr id="649" name="Google Shape;649;p93"/>
          <p:cNvSpPr txBox="1">
            <a:spLocks noGrp="1"/>
          </p:cNvSpPr>
          <p:nvPr>
            <p:ph type="body" idx="1"/>
          </p:nvPr>
        </p:nvSpPr>
        <p:spPr>
          <a:xfrm>
            <a:off x="630000" y="1349231"/>
            <a:ext cx="7884000" cy="29019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Font typeface="Consolas"/>
              <a:buChar char="●"/>
            </a:pPr>
            <a:r>
              <a:rPr lang="en-US" sz="2000">
                <a:solidFill>
                  <a:srgbClr val="000000"/>
                </a:solidFill>
              </a:rPr>
              <a:t>creates an interactive console for testing interpolations</a:t>
            </a: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similar to running the Python interpreter in interactive mode</a:t>
            </a:r>
            <a:endParaRPr sz="200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a:solidFill>
                  <a:srgbClr val="000000"/>
                </a:solidFill>
              </a:rPr>
              <a:t>great for testing complex conditionals</a:t>
            </a:r>
            <a:endParaRPr sz="2000">
              <a:solidFill>
                <a:srgbClr val="000000"/>
              </a:solidFill>
            </a:endParaRPr>
          </a:p>
        </p:txBody>
      </p:sp>
      <p:sp>
        <p:nvSpPr>
          <p:cNvPr id="650" name="Google Shape;650;p9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9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7: Error Handling, Troubleshooting</a:t>
            </a:r>
            <a:endParaRPr b="1">
              <a:latin typeface="Helvetica Neue"/>
              <a:ea typeface="Helvetica Neue"/>
              <a:cs typeface="Helvetica Neue"/>
              <a:sym typeface="Helvetica Neue"/>
            </a:endParaRPr>
          </a:p>
        </p:txBody>
      </p:sp>
      <p:sp>
        <p:nvSpPr>
          <p:cNvPr id="656" name="Google Shape;656;p94"/>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7</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657" name="Google Shape;657;p9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Class Structure</a:t>
            </a:r>
            <a:endParaRPr b="1">
              <a:latin typeface="Helvetica Neue"/>
              <a:ea typeface="Helvetica Neue"/>
              <a:cs typeface="Helvetica Neue"/>
              <a:sym typeface="Helvetica Neue"/>
            </a:endParaRPr>
          </a:p>
        </p:txBody>
      </p:sp>
      <p:sp>
        <p:nvSpPr>
          <p:cNvPr id="133" name="Google Shape;133;p23"/>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a:t>
            </a:fld>
            <a:endParaRPr/>
          </a:p>
        </p:txBody>
      </p:sp>
      <p:grpSp>
        <p:nvGrpSpPr>
          <p:cNvPr id="134" name="Google Shape;134;p23"/>
          <p:cNvGrpSpPr/>
          <p:nvPr/>
        </p:nvGrpSpPr>
        <p:grpSpPr>
          <a:xfrm>
            <a:off x="3164287" y="1297763"/>
            <a:ext cx="2815426" cy="3086330"/>
            <a:chOff x="6768000" y="1794450"/>
            <a:chExt cx="3753901" cy="4115107"/>
          </a:xfrm>
        </p:grpSpPr>
        <p:cxnSp>
          <p:nvCxnSpPr>
            <p:cNvPr id="135" name="Google Shape;135;p23"/>
            <p:cNvCxnSpPr>
              <a:stCxn id="136" idx="2"/>
              <a:endCxn id="137" idx="0"/>
            </p:cNvCxnSpPr>
            <p:nvPr/>
          </p:nvCxnSpPr>
          <p:spPr>
            <a:xfrm>
              <a:off x="8644950" y="2756550"/>
              <a:ext cx="0" cy="614400"/>
            </a:xfrm>
            <a:prstGeom prst="straightConnector1">
              <a:avLst/>
            </a:prstGeom>
            <a:noFill/>
            <a:ln w="9525" cap="flat" cmpd="sng">
              <a:solidFill>
                <a:srgbClr val="000000"/>
              </a:solidFill>
              <a:prstDash val="solid"/>
              <a:round/>
              <a:headEnd type="none" w="sm" len="sm"/>
              <a:tailEnd type="none" w="sm" len="sm"/>
            </a:ln>
          </p:spPr>
        </p:cxnSp>
        <p:cxnSp>
          <p:nvCxnSpPr>
            <p:cNvPr id="138" name="Google Shape;138;p23"/>
            <p:cNvCxnSpPr>
              <a:stCxn id="137" idx="2"/>
              <a:endCxn id="139" idx="0"/>
            </p:cNvCxnSpPr>
            <p:nvPr/>
          </p:nvCxnSpPr>
          <p:spPr>
            <a:xfrm>
              <a:off x="8644950" y="4333076"/>
              <a:ext cx="0" cy="614400"/>
            </a:xfrm>
            <a:prstGeom prst="straightConnector1">
              <a:avLst/>
            </a:prstGeom>
            <a:noFill/>
            <a:ln w="9525" cap="flat" cmpd="sng">
              <a:solidFill>
                <a:srgbClr val="000000"/>
              </a:solidFill>
              <a:prstDash val="solid"/>
              <a:round/>
              <a:headEnd type="none" w="sm" len="sm"/>
              <a:tailEnd type="none" w="sm" len="sm"/>
            </a:ln>
          </p:spPr>
        </p:cxnSp>
        <p:sp>
          <p:nvSpPr>
            <p:cNvPr id="136" name="Google Shape;136;p23"/>
            <p:cNvSpPr txBox="1"/>
            <p:nvPr/>
          </p:nvSpPr>
          <p:spPr>
            <a:xfrm>
              <a:off x="6768000" y="1794450"/>
              <a:ext cx="3753900" cy="962100"/>
            </a:xfrm>
            <a:prstGeom prst="rect">
              <a:avLst/>
            </a:prstGeom>
            <a:solidFill>
              <a:srgbClr val="FB8C00"/>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solidFill>
                    <a:srgbClr val="000000"/>
                  </a:solidFill>
                  <a:latin typeface="Calibri"/>
                  <a:ea typeface="Calibri"/>
                  <a:cs typeface="Calibri"/>
                  <a:sym typeface="Calibri"/>
                </a:rPr>
                <a:t>Discussion</a:t>
              </a:r>
              <a:endParaRPr sz="1800" b="1">
                <a:solidFill>
                  <a:srgbClr val="000000"/>
                </a:solidFill>
                <a:latin typeface="Calibri"/>
                <a:ea typeface="Calibri"/>
                <a:cs typeface="Calibri"/>
                <a:sym typeface="Calibri"/>
              </a:endParaRPr>
            </a:p>
          </p:txBody>
        </p:sp>
        <p:sp>
          <p:nvSpPr>
            <p:cNvPr id="137" name="Google Shape;137;p23"/>
            <p:cNvSpPr txBox="1"/>
            <p:nvPr/>
          </p:nvSpPr>
          <p:spPr>
            <a:xfrm>
              <a:off x="6768000" y="3370976"/>
              <a:ext cx="3753900" cy="962100"/>
            </a:xfrm>
            <a:prstGeom prst="rect">
              <a:avLst/>
            </a:prstGeom>
            <a:solidFill>
              <a:srgbClr val="F46524"/>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solidFill>
                    <a:srgbClr val="000000"/>
                  </a:solidFill>
                  <a:latin typeface="Calibri"/>
                  <a:ea typeface="Calibri"/>
                  <a:cs typeface="Calibri"/>
                  <a:sym typeface="Calibri"/>
                </a:rPr>
                <a:t>Exercises</a:t>
              </a:r>
              <a:endParaRPr sz="1800" b="1">
                <a:solidFill>
                  <a:srgbClr val="000000"/>
                </a:solidFill>
                <a:latin typeface="Calibri"/>
                <a:ea typeface="Calibri"/>
                <a:cs typeface="Calibri"/>
                <a:sym typeface="Calibri"/>
              </a:endParaRPr>
            </a:p>
          </p:txBody>
        </p:sp>
        <p:sp>
          <p:nvSpPr>
            <p:cNvPr id="139" name="Google Shape;139;p23"/>
            <p:cNvSpPr txBox="1"/>
            <p:nvPr/>
          </p:nvSpPr>
          <p:spPr>
            <a:xfrm>
              <a:off x="6768001" y="4947457"/>
              <a:ext cx="3753900" cy="962100"/>
            </a:xfrm>
            <a:prstGeom prst="rect">
              <a:avLst/>
            </a:prstGeom>
            <a:solidFill>
              <a:srgbClr val="FF0000"/>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solidFill>
                    <a:srgbClr val="000000"/>
                  </a:solidFill>
                  <a:latin typeface="Calibri"/>
                  <a:ea typeface="Calibri"/>
                  <a:cs typeface="Calibri"/>
                  <a:sym typeface="Calibri"/>
                </a:rPr>
                <a:t>Experiments</a:t>
              </a:r>
              <a:endParaRPr sz="1800" b="1">
                <a:solidFill>
                  <a:srgbClr val="000000"/>
                </a:solidFill>
                <a:latin typeface="Calibri"/>
                <a:ea typeface="Calibri"/>
                <a:cs typeface="Calibri"/>
                <a:sym typeface="Calibri"/>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9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Interpolation</a:t>
            </a:r>
            <a:endParaRPr b="1">
              <a:latin typeface="Helvetica Neue"/>
              <a:ea typeface="Helvetica Neue"/>
              <a:cs typeface="Helvetica Neue"/>
              <a:sym typeface="Helvetica Neue"/>
            </a:endParaRPr>
          </a:p>
        </p:txBody>
      </p:sp>
      <p:sp>
        <p:nvSpPr>
          <p:cNvPr id="663" name="Google Shape;663;p95"/>
          <p:cNvSpPr txBox="1">
            <a:spLocks noGrp="1"/>
          </p:cNvSpPr>
          <p:nvPr>
            <p:ph type="body" idx="1"/>
          </p:nvPr>
        </p:nvSpPr>
        <p:spPr>
          <a:xfrm>
            <a:off x="630000" y="1354958"/>
            <a:ext cx="7884000" cy="30717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urier New"/>
              <a:buChar char="●"/>
            </a:pPr>
            <a:r>
              <a:rPr lang="en-US">
                <a:solidFill>
                  <a:srgbClr val="000000"/>
                </a:solidFill>
              </a:rPr>
              <a:t>e</a:t>
            </a:r>
            <a:r>
              <a:rPr lang="en-US" sz="1800">
                <a:solidFill>
                  <a:srgbClr val="000000"/>
                </a:solidFill>
              </a:rPr>
              <a:t>mbedded within strings in Terraform, whether you're using the HCL or JSON, you can interpolate other values.</a:t>
            </a:r>
            <a:endParaRPr sz="1800">
              <a:solidFill>
                <a:srgbClr val="000000"/>
              </a:solidFill>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a:solidFill>
                  <a:srgbClr val="000000"/>
                </a:solidFill>
              </a:rPr>
              <a:t>These interpolations are wrapped in </a:t>
            </a:r>
            <a:r>
              <a:rPr lang="en-US" sz="1800" b="1">
                <a:solidFill>
                  <a:srgbClr val="000000"/>
                </a:solidFill>
                <a:latin typeface="Consolas"/>
                <a:ea typeface="Consolas"/>
                <a:cs typeface="Consolas"/>
                <a:sym typeface="Consolas"/>
              </a:rPr>
              <a:t>${...}</a:t>
            </a:r>
            <a:r>
              <a:rPr lang="en-US" sz="1800">
                <a:solidFill>
                  <a:srgbClr val="000000"/>
                </a:solidFill>
              </a:rPr>
              <a:t>, such as </a:t>
            </a:r>
            <a:r>
              <a:rPr lang="en-US" sz="1800" b="1">
                <a:solidFill>
                  <a:srgbClr val="000000"/>
                </a:solidFill>
                <a:latin typeface="Consolas"/>
                <a:ea typeface="Consolas"/>
                <a:cs typeface="Consolas"/>
                <a:sym typeface="Consolas"/>
              </a:rPr>
              <a:t>${var.foo}</a:t>
            </a:r>
            <a:endParaRPr sz="1800">
              <a:solidFill>
                <a:srgbClr val="000000"/>
              </a:solidFill>
            </a:endParaRPr>
          </a:p>
          <a:p>
            <a:pPr marL="342900" marR="0" lvl="0" indent="-279400" algn="l" rtl="0">
              <a:lnSpc>
                <a:spcPct val="115000"/>
              </a:lnSpc>
              <a:spcBef>
                <a:spcPts val="0"/>
              </a:spcBef>
              <a:spcAft>
                <a:spcPts val="0"/>
              </a:spcAft>
              <a:buClr>
                <a:srgbClr val="000000"/>
              </a:buClr>
              <a:buSzPts val="1800"/>
              <a:buFont typeface="Courier New"/>
              <a:buChar char="●"/>
            </a:pPr>
            <a:r>
              <a:rPr lang="en-US">
                <a:solidFill>
                  <a:srgbClr val="000000"/>
                </a:solidFill>
              </a:rPr>
              <a:t>a</a:t>
            </a:r>
            <a:r>
              <a:rPr lang="en-US" sz="1800">
                <a:solidFill>
                  <a:srgbClr val="000000"/>
                </a:solidFill>
              </a:rPr>
              <a:t>llows you to reference variables, attributes of resources, call functions, etc.</a:t>
            </a:r>
            <a:endParaRPr sz="1800">
              <a:solidFill>
                <a:srgbClr val="000000"/>
              </a:solidFill>
            </a:endParaRPr>
          </a:p>
          <a:p>
            <a:pPr marL="342900" marR="0" lvl="0" indent="-279400" algn="l" rtl="0">
              <a:lnSpc>
                <a:spcPct val="115000"/>
              </a:lnSpc>
              <a:spcBef>
                <a:spcPts val="0"/>
              </a:spcBef>
              <a:spcAft>
                <a:spcPts val="0"/>
              </a:spcAft>
              <a:buClr>
                <a:srgbClr val="000000"/>
              </a:buClr>
              <a:buSzPts val="1800"/>
              <a:buFont typeface="Courier New"/>
              <a:buChar char="●"/>
            </a:pPr>
            <a:r>
              <a:rPr lang="en-US">
                <a:solidFill>
                  <a:srgbClr val="000000"/>
                </a:solidFill>
              </a:rPr>
              <a:t>s</a:t>
            </a:r>
            <a:r>
              <a:rPr lang="en-US" sz="1800">
                <a:solidFill>
                  <a:srgbClr val="000000"/>
                </a:solidFill>
              </a:rPr>
              <a:t>imple math like </a:t>
            </a:r>
            <a:endParaRPr sz="1800">
              <a:solidFill>
                <a:srgbClr val="000000"/>
              </a:solidFill>
            </a:endParaRPr>
          </a:p>
          <a:p>
            <a:pPr marL="685800" marR="0" lvl="1" indent="-279400" algn="l" rtl="0">
              <a:lnSpc>
                <a:spcPct val="115000"/>
              </a:lnSpc>
              <a:spcBef>
                <a:spcPts val="0"/>
              </a:spcBef>
              <a:spcAft>
                <a:spcPts val="0"/>
              </a:spcAft>
              <a:buClr>
                <a:srgbClr val="000000"/>
              </a:buClr>
              <a:buSzPts val="1800"/>
              <a:buFont typeface="Consolas"/>
              <a:buChar char="○"/>
            </a:pPr>
            <a:r>
              <a:rPr lang="en-US" sz="1800" b="1">
                <a:solidFill>
                  <a:srgbClr val="000000"/>
                </a:solidFill>
                <a:latin typeface="Consolas"/>
                <a:ea typeface="Consolas"/>
                <a:cs typeface="Consolas"/>
                <a:sym typeface="Consolas"/>
              </a:rPr>
              <a:t>${count.index + 1}</a:t>
            </a:r>
            <a:endParaRPr sz="1800" b="1">
              <a:solidFill>
                <a:srgbClr val="000000"/>
              </a:solidFill>
              <a:latin typeface="Consolas"/>
              <a:ea typeface="Consolas"/>
              <a:cs typeface="Consolas"/>
              <a:sym typeface="Consolas"/>
            </a:endParaRPr>
          </a:p>
          <a:p>
            <a:pPr marL="342900" marR="0" lvl="0" indent="-279400" algn="l" rtl="0">
              <a:lnSpc>
                <a:spcPct val="115000"/>
              </a:lnSpc>
              <a:spcBef>
                <a:spcPts val="0"/>
              </a:spcBef>
              <a:spcAft>
                <a:spcPts val="0"/>
              </a:spcAft>
              <a:buClr>
                <a:srgbClr val="000000"/>
              </a:buClr>
              <a:buSzPts val="1800"/>
              <a:buFont typeface="Courier New"/>
              <a:buChar char="●"/>
            </a:pPr>
            <a:r>
              <a:rPr lang="en-US">
                <a:solidFill>
                  <a:srgbClr val="000000"/>
                </a:solidFill>
              </a:rPr>
              <a:t>a</a:t>
            </a:r>
            <a:r>
              <a:rPr lang="en-US" sz="1800">
                <a:solidFill>
                  <a:srgbClr val="000000"/>
                </a:solidFill>
              </a:rPr>
              <a:t>llows for conditional statements</a:t>
            </a:r>
            <a:endParaRPr sz="180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u="sng">
                <a:solidFill>
                  <a:schemeClr val="hlink"/>
                </a:solidFill>
                <a:hlinkClick r:id="rId3"/>
              </a:rPr>
              <a:t>https://www.terraform.io/docs/configuration-0-11/interpolation.html</a:t>
            </a:r>
            <a:endParaRPr>
              <a:solidFill>
                <a:srgbClr val="000000"/>
              </a:solidFill>
            </a:endParaRPr>
          </a:p>
          <a:p>
            <a:pPr marL="0" marR="0" lvl="0" indent="0" algn="l" rtl="0">
              <a:lnSpc>
                <a:spcPct val="115000"/>
              </a:lnSpc>
              <a:spcBef>
                <a:spcPts val="0"/>
              </a:spcBef>
              <a:spcAft>
                <a:spcPts val="0"/>
              </a:spcAft>
              <a:buNone/>
            </a:pPr>
            <a:endParaRPr>
              <a:solidFill>
                <a:srgbClr val="000000"/>
              </a:solidFill>
            </a:endParaRPr>
          </a:p>
        </p:txBody>
      </p:sp>
      <p:sp>
        <p:nvSpPr>
          <p:cNvPr id="664" name="Google Shape;664;p9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9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Built-in Functions</a:t>
            </a:r>
            <a:endParaRPr b="1">
              <a:latin typeface="Helvetica Neue"/>
              <a:ea typeface="Helvetica Neue"/>
              <a:cs typeface="Helvetica Neue"/>
              <a:sym typeface="Helvetica Neue"/>
            </a:endParaRPr>
          </a:p>
        </p:txBody>
      </p:sp>
      <p:sp>
        <p:nvSpPr>
          <p:cNvPr id="670" name="Google Shape;670;p96"/>
          <p:cNvSpPr txBox="1">
            <a:spLocks noGrp="1"/>
          </p:cNvSpPr>
          <p:nvPr>
            <p:ph type="body" idx="1"/>
          </p:nvPr>
        </p:nvSpPr>
        <p:spPr>
          <a:xfrm>
            <a:off x="630000" y="1298719"/>
            <a:ext cx="7884000" cy="28035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urier New"/>
              <a:buChar char="●"/>
            </a:pPr>
            <a:r>
              <a:rPr lang="en-US">
                <a:solidFill>
                  <a:srgbClr val="000000"/>
                </a:solidFill>
              </a:rPr>
              <a:t>built-in functions:</a:t>
            </a:r>
            <a:endParaRPr>
              <a:solidFill>
                <a:srgbClr val="000000"/>
              </a:solidFill>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a:solidFill>
                  <a:srgbClr val="000000"/>
                </a:solidFill>
              </a:rPr>
              <a:t>Terraform ships with built-in functions</a:t>
            </a:r>
            <a:endParaRPr sz="1800">
              <a:solidFill>
                <a:srgbClr val="000000"/>
              </a:solidFill>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a:solidFill>
                  <a:srgbClr val="000000"/>
                </a:solidFill>
              </a:rPr>
              <a:t>called with the syntax </a:t>
            </a:r>
            <a:r>
              <a:rPr lang="en-US" sz="1800" b="1">
                <a:solidFill>
                  <a:srgbClr val="000000"/>
                </a:solidFill>
                <a:latin typeface="Consolas"/>
                <a:ea typeface="Consolas"/>
                <a:cs typeface="Consolas"/>
                <a:sym typeface="Consolas"/>
              </a:rPr>
              <a:t>name(arg, arg2, ...)</a:t>
            </a:r>
            <a:endParaRPr sz="1800">
              <a:solidFill>
                <a:srgbClr val="000000"/>
              </a:solidFill>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a:solidFill>
                  <a:srgbClr val="000000"/>
                </a:solidFill>
              </a:rPr>
              <a:t>e.g., to read a file:</a:t>
            </a:r>
            <a:endParaRPr sz="1800">
              <a:solidFill>
                <a:srgbClr val="000000"/>
              </a:solidFill>
            </a:endParaRPr>
          </a:p>
          <a:p>
            <a:pPr marL="1028700" marR="0" lvl="0" indent="0" algn="l" rtl="0">
              <a:lnSpc>
                <a:spcPct val="115000"/>
              </a:lnSpc>
              <a:spcBef>
                <a:spcPts val="0"/>
              </a:spcBef>
              <a:spcAft>
                <a:spcPts val="0"/>
              </a:spcAft>
              <a:buNone/>
            </a:pPr>
            <a:r>
              <a:rPr lang="en-US" sz="1800" b="1">
                <a:solidFill>
                  <a:srgbClr val="000000"/>
                </a:solidFill>
                <a:latin typeface="Consolas"/>
                <a:ea typeface="Consolas"/>
                <a:cs typeface="Consolas"/>
                <a:sym typeface="Consolas"/>
              </a:rPr>
              <a:t>${file("path.txt")}</a:t>
            </a:r>
            <a:endParaRPr sz="1800" b="1">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u="sng">
                <a:solidFill>
                  <a:schemeClr val="hlink"/>
                </a:solidFill>
                <a:hlinkClick r:id="rId3"/>
              </a:rPr>
              <a:t>https://www.terraform.io/docs/configuration-0-11/interpolation.html#built-in-functions</a:t>
            </a:r>
            <a:r>
              <a:rPr lang="en-US" sz="1800">
                <a:solidFill>
                  <a:srgbClr val="000000"/>
                </a:solidFill>
              </a:rPr>
              <a:t> </a:t>
            </a:r>
            <a:endParaRPr sz="1800">
              <a:solidFill>
                <a:srgbClr val="000000"/>
              </a:solidFill>
            </a:endParaRPr>
          </a:p>
        </p:txBody>
      </p:sp>
      <p:sp>
        <p:nvSpPr>
          <p:cNvPr id="671" name="Google Shape;671;p9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9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Conditionals</a:t>
            </a:r>
            <a:endParaRPr b="1">
              <a:latin typeface="Helvetica Neue"/>
              <a:ea typeface="Helvetica Neue"/>
              <a:cs typeface="Helvetica Neue"/>
              <a:sym typeface="Helvetica Neue"/>
            </a:endParaRPr>
          </a:p>
        </p:txBody>
      </p:sp>
      <p:sp>
        <p:nvSpPr>
          <p:cNvPr id="677" name="Google Shape;677;p97"/>
          <p:cNvSpPr txBox="1">
            <a:spLocks noGrp="1"/>
          </p:cNvSpPr>
          <p:nvPr>
            <p:ph type="body" idx="1"/>
          </p:nvPr>
        </p:nvSpPr>
        <p:spPr>
          <a:xfrm>
            <a:off x="626625" y="1446844"/>
            <a:ext cx="7884000" cy="31749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urier New"/>
              <a:buChar char="●"/>
            </a:pPr>
            <a:r>
              <a:rPr lang="en-US">
                <a:solidFill>
                  <a:srgbClr val="000000"/>
                </a:solidFill>
              </a:rPr>
              <a:t>interpolations may contain conditionals to branch on the final value</a:t>
            </a:r>
            <a:endParaRPr>
              <a:solidFill>
                <a:srgbClr val="000000"/>
              </a:solidFill>
            </a:endParaRPr>
          </a:p>
          <a:p>
            <a:pPr marL="0" marR="0" lvl="0" indent="0" algn="l" rtl="0">
              <a:lnSpc>
                <a:spcPct val="115000"/>
              </a:lnSpc>
              <a:spcBef>
                <a:spcPts val="0"/>
              </a:spcBef>
              <a:spcAft>
                <a:spcPts val="0"/>
              </a:spcAft>
              <a:buNone/>
            </a:pPr>
            <a:endParaRPr>
              <a:solidFill>
                <a:srgbClr val="000000"/>
              </a:solidFill>
            </a:endParaRPr>
          </a:p>
          <a:p>
            <a:pPr marL="342900" marR="0" lvl="0" indent="-279400" algn="l" rtl="0">
              <a:lnSpc>
                <a:spcPct val="115000"/>
              </a:lnSpc>
              <a:spcBef>
                <a:spcPts val="0"/>
              </a:spcBef>
              <a:spcAft>
                <a:spcPts val="0"/>
              </a:spcAft>
              <a:buClr>
                <a:srgbClr val="000000"/>
              </a:buClr>
              <a:buSzPts val="1800"/>
              <a:buFont typeface="Courier New"/>
              <a:buChar char="●"/>
            </a:pPr>
            <a:r>
              <a:rPr lang="en-US">
                <a:solidFill>
                  <a:srgbClr val="000000"/>
                </a:solidFill>
              </a:rPr>
              <a:t>syntax</a:t>
            </a:r>
            <a:endParaRPr>
              <a:solidFill>
                <a:srgbClr val="000000"/>
              </a:solidFill>
            </a:endParaRPr>
          </a:p>
          <a:p>
            <a:pPr marL="685800" marR="0" lvl="0" indent="0" algn="l" rtl="0">
              <a:lnSpc>
                <a:spcPct val="115000"/>
              </a:lnSpc>
              <a:spcBef>
                <a:spcPts val="0"/>
              </a:spcBef>
              <a:spcAft>
                <a:spcPts val="0"/>
              </a:spcAft>
              <a:buNone/>
            </a:pPr>
            <a:r>
              <a:rPr lang="en-US" sz="1800" b="1">
                <a:solidFill>
                  <a:srgbClr val="000000"/>
                </a:solidFill>
                <a:latin typeface="Consolas"/>
                <a:ea typeface="Consolas"/>
                <a:cs typeface="Consolas"/>
                <a:sym typeface="Consolas"/>
              </a:rPr>
              <a:t>CONDITION ? TRUEVAL : FALSEVAL</a:t>
            </a:r>
            <a:endParaRPr sz="1800" b="1">
              <a:solidFill>
                <a:srgbClr val="000000"/>
              </a:solidFill>
              <a:latin typeface="Consolas"/>
              <a:ea typeface="Consolas"/>
              <a:cs typeface="Consolas"/>
              <a:sym typeface="Consolas"/>
            </a:endParaRPr>
          </a:p>
        </p:txBody>
      </p:sp>
      <p:sp>
        <p:nvSpPr>
          <p:cNvPr id="678" name="Google Shape;678;p9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9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Primitive Data Types (new for v0.12!)</a:t>
            </a:r>
            <a:endParaRPr b="1">
              <a:latin typeface="Helvetica Neue"/>
              <a:ea typeface="Helvetica Neue"/>
              <a:cs typeface="Helvetica Neue"/>
              <a:sym typeface="Helvetica Neue"/>
            </a:endParaRPr>
          </a:p>
        </p:txBody>
      </p:sp>
      <p:sp>
        <p:nvSpPr>
          <p:cNvPr id="684" name="Google Shape;684;p98"/>
          <p:cNvSpPr txBox="1">
            <a:spLocks noGrp="1"/>
          </p:cNvSpPr>
          <p:nvPr>
            <p:ph type="body" idx="1"/>
          </p:nvPr>
        </p:nvSpPr>
        <p:spPr>
          <a:xfrm>
            <a:off x="626625" y="1131431"/>
            <a:ext cx="7884000" cy="34902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nsolas"/>
              <a:buChar char="●"/>
            </a:pPr>
            <a:r>
              <a:rPr lang="en-US" b="1">
                <a:solidFill>
                  <a:srgbClr val="000000"/>
                </a:solidFill>
                <a:latin typeface="Consolas"/>
                <a:ea typeface="Consolas"/>
                <a:cs typeface="Consolas"/>
                <a:sym typeface="Consolas"/>
              </a:rPr>
              <a:t>string</a:t>
            </a:r>
            <a:endParaRPr b="1">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a:solidFill>
                  <a:srgbClr val="000000"/>
                </a:solidFill>
              </a:rPr>
              <a:t>use the var prefix followed by the variable name</a:t>
            </a:r>
            <a:endParaRPr sz="1800">
              <a:solidFill>
                <a:srgbClr val="000000"/>
              </a:solidFill>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a:solidFill>
                  <a:srgbClr val="000000"/>
                </a:solidFill>
              </a:rPr>
              <a:t>e.g., </a:t>
            </a:r>
            <a:r>
              <a:rPr lang="en-US" sz="1800" b="1">
                <a:solidFill>
                  <a:srgbClr val="000000"/>
                </a:solidFill>
                <a:latin typeface="Consolas"/>
                <a:ea typeface="Consolas"/>
                <a:cs typeface="Consolas"/>
                <a:sym typeface="Consolas"/>
              </a:rPr>
              <a:t>${var.foo}</a:t>
            </a:r>
            <a:r>
              <a:rPr lang="en-US" sz="1800">
                <a:solidFill>
                  <a:srgbClr val="000000"/>
                </a:solidFill>
              </a:rPr>
              <a:t> is how you would use the variable in HCL for interpolation or reference</a:t>
            </a:r>
            <a:endParaRPr sz="1800">
              <a:solidFill>
                <a:srgbClr val="000000"/>
              </a:solidFill>
            </a:endParaRPr>
          </a:p>
          <a:p>
            <a:pPr marL="342900" marR="0" lvl="0" indent="-279400" algn="l" rtl="0">
              <a:lnSpc>
                <a:spcPct val="115000"/>
              </a:lnSpc>
              <a:spcBef>
                <a:spcPts val="0"/>
              </a:spcBef>
              <a:spcAft>
                <a:spcPts val="0"/>
              </a:spcAft>
              <a:buClr>
                <a:srgbClr val="000000"/>
              </a:buClr>
              <a:buSzPts val="1800"/>
              <a:buFont typeface="Consolas"/>
              <a:buChar char="●"/>
            </a:pPr>
            <a:r>
              <a:rPr lang="en-US" b="1">
                <a:solidFill>
                  <a:srgbClr val="000000"/>
                </a:solidFill>
                <a:latin typeface="Consolas"/>
                <a:ea typeface="Consolas"/>
                <a:cs typeface="Consolas"/>
                <a:sym typeface="Consolas"/>
              </a:rPr>
              <a:t>number</a:t>
            </a:r>
            <a:endParaRPr b="1">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a:solidFill>
                  <a:srgbClr val="000000"/>
                </a:solidFill>
              </a:rPr>
              <a:t>can be referenced as a number, so in arithmetic for example</a:t>
            </a:r>
            <a:endParaRPr sz="1800">
              <a:solidFill>
                <a:srgbClr val="000000"/>
              </a:solidFill>
            </a:endParaRPr>
          </a:p>
          <a:p>
            <a:pPr marL="1028700" marR="0" lvl="0" indent="0" algn="l" rtl="0">
              <a:lnSpc>
                <a:spcPct val="115000"/>
              </a:lnSpc>
              <a:spcBef>
                <a:spcPts val="0"/>
              </a:spcBef>
              <a:spcAft>
                <a:spcPts val="0"/>
              </a:spcAft>
              <a:buNone/>
            </a:pPr>
            <a:r>
              <a:rPr lang="en-US" sz="1800" b="1">
                <a:solidFill>
                  <a:srgbClr val="000000"/>
                </a:solidFill>
                <a:latin typeface="Consolas"/>
                <a:ea typeface="Consolas"/>
                <a:cs typeface="Consolas"/>
                <a:sym typeface="Consolas"/>
              </a:rPr>
              <a:t>${var.foo + 1}</a:t>
            </a:r>
            <a:endParaRPr sz="1800" b="1">
              <a:solidFill>
                <a:srgbClr val="000000"/>
              </a:solidFill>
              <a:latin typeface="Consolas"/>
              <a:ea typeface="Consolas"/>
              <a:cs typeface="Consolas"/>
              <a:sym typeface="Consolas"/>
            </a:endParaRPr>
          </a:p>
          <a:p>
            <a:pPr marL="342900" marR="0" lvl="0" indent="-279400" algn="l" rtl="0">
              <a:lnSpc>
                <a:spcPct val="115000"/>
              </a:lnSpc>
              <a:spcBef>
                <a:spcPts val="0"/>
              </a:spcBef>
              <a:spcAft>
                <a:spcPts val="0"/>
              </a:spcAft>
              <a:buClr>
                <a:srgbClr val="000000"/>
              </a:buClr>
              <a:buSzPts val="1800"/>
              <a:buFont typeface="Consolas"/>
              <a:buChar char="●"/>
            </a:pPr>
            <a:r>
              <a:rPr lang="en-US" b="1">
                <a:solidFill>
                  <a:srgbClr val="000000"/>
                </a:solidFill>
                <a:latin typeface="Consolas"/>
                <a:ea typeface="Consolas"/>
                <a:cs typeface="Consolas"/>
                <a:sym typeface="Consolas"/>
              </a:rPr>
              <a:t>bool</a:t>
            </a:r>
            <a:endParaRPr b="1">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a:solidFill>
                  <a:srgbClr val="000000"/>
                </a:solidFill>
              </a:rPr>
              <a:t>can be referenced as a boolean in logic, so something like</a:t>
            </a:r>
            <a:endParaRPr sz="1800">
              <a:solidFill>
                <a:srgbClr val="000000"/>
              </a:solidFill>
            </a:endParaRPr>
          </a:p>
          <a:p>
            <a:pPr marL="342900" marR="0" lvl="0" indent="342900" algn="l" rtl="0">
              <a:lnSpc>
                <a:spcPct val="115000"/>
              </a:lnSpc>
              <a:spcBef>
                <a:spcPts val="0"/>
              </a:spcBef>
              <a:spcAft>
                <a:spcPts val="0"/>
              </a:spcAft>
              <a:buNone/>
            </a:pPr>
            <a:r>
              <a:rPr lang="en-US" sz="1800" b="1">
                <a:solidFill>
                  <a:srgbClr val="000000"/>
                </a:solidFill>
                <a:latin typeface="Consolas"/>
                <a:ea typeface="Consolas"/>
                <a:cs typeface="Consolas"/>
                <a:sym typeface="Consolas"/>
              </a:rPr>
              <a:t>${var.foo == true ? “foo is true” : “foo is false”}</a:t>
            </a:r>
            <a:endParaRPr sz="1800" b="1">
              <a:solidFill>
                <a:srgbClr val="000000"/>
              </a:solidFill>
              <a:latin typeface="Consolas"/>
              <a:ea typeface="Consolas"/>
              <a:cs typeface="Consolas"/>
              <a:sym typeface="Consolas"/>
            </a:endParaRPr>
          </a:p>
        </p:txBody>
      </p:sp>
      <p:sp>
        <p:nvSpPr>
          <p:cNvPr id="685" name="Google Shape;685;p9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9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Extended Data Types (new for v0.12!)</a:t>
            </a:r>
            <a:endParaRPr b="1">
              <a:latin typeface="Helvetica Neue"/>
              <a:ea typeface="Helvetica Neue"/>
              <a:cs typeface="Helvetica Neue"/>
              <a:sym typeface="Helvetica Neue"/>
            </a:endParaRPr>
          </a:p>
        </p:txBody>
      </p:sp>
      <p:sp>
        <p:nvSpPr>
          <p:cNvPr id="691" name="Google Shape;691;p99"/>
          <p:cNvSpPr txBox="1">
            <a:spLocks noGrp="1"/>
          </p:cNvSpPr>
          <p:nvPr>
            <p:ph type="body" idx="1"/>
          </p:nvPr>
        </p:nvSpPr>
        <p:spPr>
          <a:xfrm>
            <a:off x="626625" y="1131431"/>
            <a:ext cx="7884000" cy="34902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nsolas"/>
              <a:buChar char="●"/>
            </a:pPr>
            <a:r>
              <a:rPr lang="en-US" b="1">
                <a:solidFill>
                  <a:srgbClr val="000000"/>
                </a:solidFill>
                <a:latin typeface="Consolas"/>
                <a:ea typeface="Consolas"/>
                <a:cs typeface="Consolas"/>
                <a:sym typeface="Consolas"/>
              </a:rPr>
              <a:t>list(&lt;type&gt;)</a:t>
            </a:r>
            <a:endParaRPr b="1">
              <a:solidFill>
                <a:srgbClr val="000000"/>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Font typeface="Courier New"/>
              <a:buChar char="○"/>
            </a:pPr>
            <a:r>
              <a:rPr lang="en-US" sz="1800">
                <a:solidFill>
                  <a:schemeClr val="dk1"/>
                </a:solidFill>
              </a:rPr>
              <a:t>ordered list of things, i.e., array</a:t>
            </a:r>
            <a:endParaRPr sz="1800">
              <a:solidFill>
                <a:schemeClr val="dk1"/>
              </a:solidFill>
            </a:endParaRPr>
          </a:p>
          <a:p>
            <a:pPr marL="1028700" lvl="2" indent="-279400" algn="l" rtl="0">
              <a:lnSpc>
                <a:spcPct val="115000"/>
              </a:lnSpc>
              <a:spcBef>
                <a:spcPts val="0"/>
              </a:spcBef>
              <a:spcAft>
                <a:spcPts val="0"/>
              </a:spcAft>
              <a:buClr>
                <a:srgbClr val="000000"/>
              </a:buClr>
              <a:buSzPts val="1800"/>
              <a:buFont typeface="Courier New"/>
              <a:buChar char="■"/>
            </a:pPr>
            <a:r>
              <a:rPr lang="en-US" sz="1800">
                <a:solidFill>
                  <a:schemeClr val="dk1"/>
                </a:solidFill>
              </a:rPr>
              <a:t>e.g., </a:t>
            </a:r>
            <a:r>
              <a:rPr lang="en-US" sz="1800" b="1">
                <a:solidFill>
                  <a:schemeClr val="dk1"/>
                </a:solidFill>
                <a:latin typeface="Consolas"/>
                <a:ea typeface="Consolas"/>
                <a:cs typeface="Consolas"/>
                <a:sym typeface="Consolas"/>
              </a:rPr>
              <a:t>${var.subnets}</a:t>
            </a:r>
            <a:r>
              <a:rPr lang="en-US" sz="1800">
                <a:solidFill>
                  <a:schemeClr val="dk1"/>
                </a:solidFill>
              </a:rPr>
              <a:t> would get the value of the subnets </a:t>
            </a:r>
            <a:r>
              <a:rPr lang="en-US" sz="1800" i="1">
                <a:solidFill>
                  <a:schemeClr val="dk1"/>
                </a:solidFill>
              </a:rPr>
              <a:t>list</a:t>
            </a:r>
            <a:endParaRPr>
              <a:solidFill>
                <a:schemeClr val="dk1"/>
              </a:solidFill>
            </a:endParaRPr>
          </a:p>
          <a:p>
            <a:pPr marL="1028700" lvl="2" indent="-279400" algn="l" rtl="0">
              <a:lnSpc>
                <a:spcPct val="115000"/>
              </a:lnSpc>
              <a:spcBef>
                <a:spcPts val="0"/>
              </a:spcBef>
              <a:spcAft>
                <a:spcPts val="0"/>
              </a:spcAft>
              <a:buClr>
                <a:srgbClr val="000000"/>
              </a:buClr>
              <a:buSzPts val="1800"/>
              <a:buFont typeface="Courier New"/>
              <a:buChar char="■"/>
            </a:pPr>
            <a:r>
              <a:rPr lang="en-US">
                <a:solidFill>
                  <a:schemeClr val="dk1"/>
                </a:solidFill>
              </a:rPr>
              <a:t>y</a:t>
            </a:r>
            <a:r>
              <a:rPr lang="en-US" sz="1800">
                <a:solidFill>
                  <a:schemeClr val="dk1"/>
                </a:solidFill>
              </a:rPr>
              <a:t>ou can also return list elements by index: </a:t>
            </a:r>
            <a:r>
              <a:rPr lang="en-US" sz="1800" b="1">
                <a:solidFill>
                  <a:schemeClr val="dk1"/>
                </a:solidFill>
                <a:latin typeface="Consolas"/>
                <a:ea typeface="Consolas"/>
                <a:cs typeface="Consolas"/>
                <a:sym typeface="Consolas"/>
              </a:rPr>
              <a:t>${var.subnets[0]}</a:t>
            </a:r>
            <a:endParaRPr sz="1800">
              <a:solidFill>
                <a:srgbClr val="000000"/>
              </a:solidFill>
              <a:latin typeface="Consolas"/>
              <a:ea typeface="Consolas"/>
              <a:cs typeface="Consolas"/>
              <a:sym typeface="Consolas"/>
            </a:endParaRPr>
          </a:p>
          <a:p>
            <a:pPr marL="342900" marR="0" lvl="0" indent="-279400" algn="l" rtl="0">
              <a:lnSpc>
                <a:spcPct val="115000"/>
              </a:lnSpc>
              <a:spcBef>
                <a:spcPts val="0"/>
              </a:spcBef>
              <a:spcAft>
                <a:spcPts val="0"/>
              </a:spcAft>
              <a:buClr>
                <a:srgbClr val="000000"/>
              </a:buClr>
              <a:buSzPts val="1800"/>
              <a:buFont typeface="Consolas"/>
              <a:buChar char="●"/>
            </a:pPr>
            <a:r>
              <a:rPr lang="en-US" b="1">
                <a:solidFill>
                  <a:srgbClr val="000000"/>
                </a:solidFill>
                <a:latin typeface="Consolas"/>
                <a:ea typeface="Consolas"/>
                <a:cs typeface="Consolas"/>
                <a:sym typeface="Consolas"/>
              </a:rPr>
              <a:t>set(&lt;type&gt;)</a:t>
            </a:r>
            <a:endParaRPr b="1">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a:solidFill>
                  <a:srgbClr val="000000"/>
                </a:solidFill>
              </a:rPr>
              <a:t>similar to a list, but: requires a type, unique values, no ordering</a:t>
            </a:r>
            <a:endParaRPr sz="1800">
              <a:solidFill>
                <a:srgbClr val="000000"/>
              </a:solidFill>
            </a:endParaRPr>
          </a:p>
          <a:p>
            <a:pPr marL="342900" marR="0" lvl="0" indent="-279400" algn="l" rtl="0">
              <a:lnSpc>
                <a:spcPct val="115000"/>
              </a:lnSpc>
              <a:spcBef>
                <a:spcPts val="0"/>
              </a:spcBef>
              <a:spcAft>
                <a:spcPts val="0"/>
              </a:spcAft>
              <a:buClr>
                <a:srgbClr val="000000"/>
              </a:buClr>
              <a:buSzPts val="1800"/>
              <a:buFont typeface="Consolas"/>
              <a:buChar char="●"/>
            </a:pPr>
            <a:r>
              <a:rPr lang="en-US" b="1">
                <a:solidFill>
                  <a:srgbClr val="000000"/>
                </a:solidFill>
                <a:latin typeface="Consolas"/>
                <a:ea typeface="Consolas"/>
                <a:cs typeface="Consolas"/>
                <a:sym typeface="Consolas"/>
              </a:rPr>
              <a:t>map(&lt;type&gt;)</a:t>
            </a:r>
            <a:endParaRPr b="1">
              <a:solidFill>
                <a:srgbClr val="000000"/>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Font typeface="Courier New"/>
              <a:buChar char="○"/>
            </a:pPr>
            <a:r>
              <a:rPr lang="en-US" sz="1800">
                <a:solidFill>
                  <a:schemeClr val="dk1"/>
                </a:solidFill>
              </a:rPr>
              <a:t>a collection of values where each is identified by a string</a:t>
            </a:r>
            <a:endParaRPr sz="1800">
              <a:solidFill>
                <a:schemeClr val="dk1"/>
              </a:solidFill>
            </a:endParaRPr>
          </a:p>
          <a:p>
            <a:pPr marL="685800" lvl="1" indent="-279400" algn="l" rtl="0">
              <a:lnSpc>
                <a:spcPct val="115000"/>
              </a:lnSpc>
              <a:spcBef>
                <a:spcPts val="0"/>
              </a:spcBef>
              <a:spcAft>
                <a:spcPts val="0"/>
              </a:spcAft>
              <a:buClr>
                <a:srgbClr val="000000"/>
              </a:buClr>
              <a:buSzPts val="1800"/>
              <a:buFont typeface="Courier New"/>
              <a:buChar char="○"/>
            </a:pPr>
            <a:r>
              <a:rPr lang="en-US" sz="1800">
                <a:solidFill>
                  <a:schemeClr val="dk1"/>
                </a:solidFill>
              </a:rPr>
              <a:t>e.g., </a:t>
            </a:r>
            <a:r>
              <a:rPr lang="en-US" sz="1800" b="1">
                <a:solidFill>
                  <a:schemeClr val="dk1"/>
                </a:solidFill>
                <a:latin typeface="Consolas"/>
                <a:ea typeface="Consolas"/>
                <a:cs typeface="Consolas"/>
                <a:sym typeface="Consolas"/>
              </a:rPr>
              <a:t>${var.amis["us-east-1"]}</a:t>
            </a:r>
            <a:r>
              <a:rPr lang="en-US" sz="1800">
                <a:solidFill>
                  <a:schemeClr val="dk1"/>
                </a:solidFill>
              </a:rPr>
              <a:t> would get the value of the </a:t>
            </a:r>
            <a:r>
              <a:rPr lang="en-US" sz="1800" b="1">
                <a:solidFill>
                  <a:schemeClr val="dk1"/>
                </a:solidFill>
                <a:latin typeface="Consolas"/>
                <a:ea typeface="Consolas"/>
                <a:cs typeface="Consolas"/>
                <a:sym typeface="Consolas"/>
              </a:rPr>
              <a:t>us-east-1</a:t>
            </a:r>
            <a:r>
              <a:rPr lang="en-US" sz="1800">
                <a:solidFill>
                  <a:schemeClr val="dk1"/>
                </a:solidFill>
              </a:rPr>
              <a:t> key within the </a:t>
            </a:r>
            <a:r>
              <a:rPr lang="en-US" sz="1800" b="1">
                <a:solidFill>
                  <a:schemeClr val="dk1"/>
                </a:solidFill>
                <a:latin typeface="Consolas"/>
                <a:ea typeface="Consolas"/>
                <a:cs typeface="Consolas"/>
                <a:sym typeface="Consolas"/>
              </a:rPr>
              <a:t>amis</a:t>
            </a:r>
            <a:r>
              <a:rPr lang="en-US" sz="1800">
                <a:solidFill>
                  <a:schemeClr val="dk1"/>
                </a:solidFill>
              </a:rPr>
              <a:t> map variable</a:t>
            </a:r>
            <a:endParaRPr sz="1800">
              <a:solidFill>
                <a:srgbClr val="000000"/>
              </a:solidFill>
            </a:endParaRPr>
          </a:p>
          <a:p>
            <a:pPr marL="342900" lvl="0" indent="0" algn="l" rtl="0">
              <a:lnSpc>
                <a:spcPct val="115000"/>
              </a:lnSpc>
              <a:spcBef>
                <a:spcPts val="0"/>
              </a:spcBef>
              <a:spcAft>
                <a:spcPts val="0"/>
              </a:spcAft>
              <a:buNone/>
            </a:pPr>
            <a:endParaRPr sz="1800">
              <a:solidFill>
                <a:srgbClr val="000000"/>
              </a:solidFill>
            </a:endParaRPr>
          </a:p>
        </p:txBody>
      </p:sp>
      <p:sp>
        <p:nvSpPr>
          <p:cNvPr id="692" name="Google Shape;692;p9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9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00"/>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Extended Data Types (cont’d)</a:t>
            </a:r>
            <a:endParaRPr b="1">
              <a:latin typeface="Helvetica Neue"/>
              <a:ea typeface="Helvetica Neue"/>
              <a:cs typeface="Helvetica Neue"/>
              <a:sym typeface="Helvetica Neue"/>
            </a:endParaRPr>
          </a:p>
        </p:txBody>
      </p:sp>
      <p:sp>
        <p:nvSpPr>
          <p:cNvPr id="698" name="Google Shape;698;p100"/>
          <p:cNvSpPr txBox="1">
            <a:spLocks noGrp="1"/>
          </p:cNvSpPr>
          <p:nvPr>
            <p:ph type="body" idx="1"/>
          </p:nvPr>
        </p:nvSpPr>
        <p:spPr>
          <a:xfrm>
            <a:off x="626625" y="1131431"/>
            <a:ext cx="7884000" cy="34902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nsolas"/>
              <a:buChar char="●"/>
            </a:pPr>
            <a:r>
              <a:rPr lang="en-US" b="1">
                <a:solidFill>
                  <a:schemeClr val="dk1"/>
                </a:solidFill>
                <a:latin typeface="Consolas"/>
                <a:ea typeface="Consolas"/>
                <a:cs typeface="Consolas"/>
                <a:sym typeface="Consolas"/>
              </a:rPr>
              <a:t>object({ &lt;attr name&gt; = &lt;type&gt;, … })</a:t>
            </a:r>
            <a:endParaRPr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chemeClr val="dk1"/>
              </a:buClr>
              <a:buSzPts val="1800"/>
              <a:buFont typeface="Courier New"/>
              <a:buChar char="○"/>
            </a:pPr>
            <a:r>
              <a:rPr lang="en-US" sz="1800">
                <a:solidFill>
                  <a:schemeClr val="dk1"/>
                </a:solidFill>
              </a:rPr>
              <a:t>like many other language object types, with properties containing other values</a:t>
            </a:r>
            <a:endParaRPr sz="1800">
              <a:solidFill>
                <a:schemeClr val="dk1"/>
              </a:solidFill>
            </a:endParaRPr>
          </a:p>
          <a:p>
            <a:pPr marL="342900" lvl="0" indent="-279400" algn="l" rtl="0">
              <a:lnSpc>
                <a:spcPct val="115000"/>
              </a:lnSpc>
              <a:spcBef>
                <a:spcPts val="0"/>
              </a:spcBef>
              <a:spcAft>
                <a:spcPts val="0"/>
              </a:spcAft>
              <a:buClr>
                <a:schemeClr val="dk1"/>
              </a:buClr>
              <a:buSzPts val="1800"/>
              <a:buFont typeface="Consolas"/>
              <a:buChar char="●"/>
            </a:pPr>
            <a:r>
              <a:rPr lang="en-US" b="1">
                <a:solidFill>
                  <a:schemeClr val="dk1"/>
                </a:solidFill>
                <a:latin typeface="Consolas"/>
                <a:ea typeface="Consolas"/>
                <a:cs typeface="Consolas"/>
                <a:sym typeface="Consolas"/>
              </a:rPr>
              <a:t>tuple([&lt;type&gt;, …])</a:t>
            </a:r>
            <a:endParaRPr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chemeClr val="dk1"/>
              </a:buClr>
              <a:buSzPts val="1800"/>
              <a:buFont typeface="Courier New"/>
              <a:buChar char="○"/>
            </a:pPr>
            <a:r>
              <a:rPr lang="en-US" sz="1800">
                <a:solidFill>
                  <a:schemeClr val="dk1"/>
                </a:solidFill>
              </a:rPr>
              <a:t>very similar to a list, mixed strictly defined typed list of things</a:t>
            </a:r>
            <a:endParaRPr sz="1800">
              <a:solidFill>
                <a:srgbClr val="000000"/>
              </a:solidFill>
            </a:endParaRPr>
          </a:p>
        </p:txBody>
      </p:sp>
      <p:sp>
        <p:nvSpPr>
          <p:cNvPr id="699" name="Google Shape;699;p100"/>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0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Count Parameter</a:t>
            </a:r>
            <a:endParaRPr b="1">
              <a:latin typeface="Helvetica Neue"/>
              <a:ea typeface="Helvetica Neue"/>
              <a:cs typeface="Helvetica Neue"/>
              <a:sym typeface="Helvetica Neue"/>
            </a:endParaRPr>
          </a:p>
        </p:txBody>
      </p:sp>
      <p:sp>
        <p:nvSpPr>
          <p:cNvPr id="705" name="Google Shape;705;p101"/>
          <p:cNvSpPr txBox="1">
            <a:spLocks noGrp="1"/>
          </p:cNvSpPr>
          <p:nvPr>
            <p:ph type="body" idx="1"/>
          </p:nvPr>
        </p:nvSpPr>
        <p:spPr>
          <a:xfrm>
            <a:off x="626625" y="1383056"/>
            <a:ext cx="7884000" cy="32388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Font typeface="Helvetica Neue Light"/>
              <a:buChar char="●"/>
            </a:pPr>
            <a:r>
              <a:rPr lang="en-US" sz="2000">
                <a:solidFill>
                  <a:srgbClr val="000000"/>
                </a:solidFill>
              </a:rPr>
              <a:t>resources can be duplicated or conditionally created via the count parameter</a:t>
            </a:r>
            <a:endParaRPr sz="2000">
              <a:solidFill>
                <a:srgbClr val="000000"/>
              </a:solidFill>
            </a:endParaRPr>
          </a:p>
          <a:p>
            <a:pPr marL="0" marR="0" lvl="0" indent="0" algn="l" rtl="0">
              <a:lnSpc>
                <a:spcPct val="115000"/>
              </a:lnSpc>
              <a:spcBef>
                <a:spcPts val="0"/>
              </a:spcBef>
              <a:spcAft>
                <a:spcPts val="0"/>
              </a:spcAft>
              <a:buNone/>
            </a:pPr>
            <a:endParaRPr>
              <a:solidFill>
                <a:srgbClr val="000000"/>
              </a:solidFill>
            </a:endParaRPr>
          </a:p>
        </p:txBody>
      </p:sp>
      <p:sp>
        <p:nvSpPr>
          <p:cNvPr id="706" name="Google Shape;706;p10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86</a:t>
            </a:fld>
            <a:endParaRPr/>
          </a:p>
        </p:txBody>
      </p:sp>
      <p:sp>
        <p:nvSpPr>
          <p:cNvPr id="707" name="Google Shape;707;p101"/>
          <p:cNvSpPr txBox="1"/>
          <p:nvPr/>
        </p:nvSpPr>
        <p:spPr>
          <a:xfrm>
            <a:off x="863569" y="2196788"/>
            <a:ext cx="7423500" cy="2174100"/>
          </a:xfrm>
          <a:prstGeom prst="rect">
            <a:avLst/>
          </a:prstGeom>
          <a:solidFill>
            <a:srgbClr val="000000"/>
          </a:solidFill>
          <a:ln>
            <a:noFill/>
          </a:ln>
        </p:spPr>
        <p:txBody>
          <a:bodyPr spcFirstLastPara="1" wrap="square" lIns="68575" tIns="68575" rIns="68575" bIns="68575" anchor="t" anchorCtr="0">
            <a:noAutofit/>
          </a:bodyPr>
          <a:lstStyle/>
          <a:p>
            <a:pPr marL="0" lvl="0" indent="0" algn="l" rtl="0">
              <a:lnSpc>
                <a:spcPct val="90000"/>
              </a:lnSpc>
              <a:spcBef>
                <a:spcPts val="0"/>
              </a:spcBef>
              <a:spcAft>
                <a:spcPts val="0"/>
              </a:spcAft>
              <a:buClr>
                <a:schemeClr val="dk1"/>
              </a:buClr>
              <a:buSzPts val="800"/>
              <a:buFont typeface="Arial"/>
              <a:buNone/>
            </a:pPr>
            <a:r>
              <a:rPr lang="en-US" sz="1500" b="1">
                <a:solidFill>
                  <a:srgbClr val="FF9900"/>
                </a:solidFill>
                <a:latin typeface="Courier"/>
                <a:ea typeface="Courier"/>
                <a:cs typeface="Courier"/>
                <a:sym typeface="Courier"/>
              </a:rPr>
              <a:t>resource</a:t>
            </a:r>
            <a:r>
              <a:rPr lang="en-US" sz="1500" b="1">
                <a:solidFill>
                  <a:srgbClr val="FFFFFF"/>
                </a:solidFill>
                <a:latin typeface="Courier"/>
                <a:ea typeface="Courier"/>
                <a:cs typeface="Courier"/>
                <a:sym typeface="Courier"/>
              </a:rPr>
              <a:t> </a:t>
            </a:r>
            <a:r>
              <a:rPr lang="en-US" sz="1500" b="1">
                <a:solidFill>
                  <a:srgbClr val="6FA8DC"/>
                </a:solidFill>
                <a:latin typeface="Courier"/>
                <a:ea typeface="Courier"/>
                <a:cs typeface="Courier"/>
                <a:sym typeface="Courier"/>
              </a:rPr>
              <a:t>“aws_instance” “web”</a:t>
            </a:r>
            <a:r>
              <a:rPr lang="en-US" sz="1500" b="1">
                <a:solidFill>
                  <a:srgbClr val="FFFFFF"/>
                </a:solidFill>
                <a:latin typeface="Courier"/>
                <a:ea typeface="Courier"/>
                <a:cs typeface="Courier"/>
                <a:sym typeface="Courier"/>
              </a:rPr>
              <a:t> </a:t>
            </a:r>
            <a:r>
              <a:rPr lang="en-US" sz="1500" b="1">
                <a:solidFill>
                  <a:srgbClr val="C9DAF8"/>
                </a:solidFill>
                <a:latin typeface="Courier"/>
                <a:ea typeface="Courier"/>
                <a:cs typeface="Courier"/>
                <a:sym typeface="Courier"/>
              </a:rPr>
              <a:t>{</a:t>
            </a:r>
            <a:endParaRPr sz="1500" b="1">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1500" b="1">
                <a:solidFill>
                  <a:srgbClr val="C9DAF8"/>
                </a:solidFill>
                <a:latin typeface="Courier"/>
                <a:ea typeface="Courier"/>
                <a:cs typeface="Courier"/>
                <a:sym typeface="Courier"/>
              </a:rPr>
              <a:t>  </a:t>
            </a:r>
            <a:r>
              <a:rPr lang="en-US" sz="1500" b="1">
                <a:solidFill>
                  <a:srgbClr val="8E7CC3"/>
                </a:solidFill>
                <a:latin typeface="Courier"/>
                <a:ea typeface="Courier"/>
                <a:cs typeface="Courier"/>
                <a:sym typeface="Courier"/>
              </a:rPr>
              <a:t>count</a:t>
            </a:r>
            <a:r>
              <a:rPr lang="en-US" sz="1500" b="1">
                <a:solidFill>
                  <a:srgbClr val="C9DAF8"/>
                </a:solidFill>
                <a:latin typeface="Courier"/>
                <a:ea typeface="Courier"/>
                <a:cs typeface="Courier"/>
                <a:sym typeface="Courier"/>
              </a:rPr>
              <a:t>         = </a:t>
            </a:r>
            <a:r>
              <a:rPr lang="en-US" sz="1500" b="1">
                <a:solidFill>
                  <a:srgbClr val="6AA84F"/>
                </a:solidFill>
                <a:latin typeface="Courier"/>
                <a:ea typeface="Courier"/>
                <a:cs typeface="Courier"/>
                <a:sym typeface="Courier"/>
              </a:rPr>
              <a:t>2</a:t>
            </a:r>
            <a:endParaRPr sz="1500"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a:solidFill>
                  <a:srgbClr val="8E7CC3"/>
                </a:solidFill>
                <a:latin typeface="Courier"/>
                <a:ea typeface="Courier"/>
                <a:cs typeface="Courier"/>
                <a:sym typeface="Courier"/>
              </a:rPr>
              <a:t>  ami</a:t>
            </a:r>
            <a:r>
              <a:rPr lang="en-US" sz="1500" b="1">
                <a:solidFill>
                  <a:srgbClr val="C9DAF8"/>
                </a:solidFill>
                <a:latin typeface="Courier"/>
                <a:ea typeface="Courier"/>
                <a:cs typeface="Courier"/>
                <a:sym typeface="Courier"/>
              </a:rPr>
              <a:t>           = </a:t>
            </a:r>
            <a:r>
              <a:rPr lang="en-US" sz="1500" b="1">
                <a:solidFill>
                  <a:srgbClr val="6AA84F"/>
                </a:solidFill>
                <a:latin typeface="Courier"/>
                <a:ea typeface="Courier"/>
                <a:cs typeface="Courier"/>
                <a:sym typeface="Courier"/>
              </a:rPr>
              <a:t>“</a:t>
            </a:r>
            <a:r>
              <a:rPr lang="en-US" sz="1500" b="1">
                <a:solidFill>
                  <a:srgbClr val="C9DAF8"/>
                </a:solidFill>
                <a:latin typeface="Courier"/>
                <a:ea typeface="Courier"/>
                <a:cs typeface="Courier"/>
                <a:sym typeface="Courier"/>
              </a:rPr>
              <a:t>${var.</a:t>
            </a:r>
            <a:r>
              <a:rPr lang="en-US" sz="1500" b="1">
                <a:solidFill>
                  <a:srgbClr val="8E7CC3"/>
                </a:solidFill>
                <a:latin typeface="Courier"/>
                <a:ea typeface="Courier"/>
                <a:cs typeface="Courier"/>
                <a:sym typeface="Courier"/>
              </a:rPr>
              <a:t>ami</a:t>
            </a:r>
            <a:r>
              <a:rPr lang="en-US" sz="1500" b="1">
                <a:solidFill>
                  <a:srgbClr val="C9DAF8"/>
                </a:solidFill>
                <a:latin typeface="Courier"/>
                <a:ea typeface="Courier"/>
                <a:cs typeface="Courier"/>
                <a:sym typeface="Courier"/>
              </a:rPr>
              <a:t>}</a:t>
            </a:r>
            <a:r>
              <a:rPr lang="en-US" sz="1500" b="1">
                <a:solidFill>
                  <a:srgbClr val="6AA84F"/>
                </a:solidFill>
                <a:latin typeface="Courier"/>
                <a:ea typeface="Courier"/>
                <a:cs typeface="Courier"/>
                <a:sym typeface="Courier"/>
              </a:rPr>
              <a:t>“</a:t>
            </a:r>
            <a:endParaRPr sz="1500"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a:solidFill>
                  <a:srgbClr val="C9DAF8"/>
                </a:solidFill>
                <a:latin typeface="Courier"/>
                <a:ea typeface="Courier"/>
                <a:cs typeface="Courier"/>
                <a:sym typeface="Courier"/>
              </a:rPr>
              <a:t>  </a:t>
            </a:r>
            <a:r>
              <a:rPr lang="en-US" sz="1500" b="1">
                <a:solidFill>
                  <a:srgbClr val="8E7CC3"/>
                </a:solidFill>
                <a:latin typeface="Courier"/>
                <a:ea typeface="Courier"/>
                <a:cs typeface="Courier"/>
                <a:sym typeface="Courier"/>
              </a:rPr>
              <a:t>instance_type</a:t>
            </a:r>
            <a:r>
              <a:rPr lang="en-US" sz="1500" b="1">
                <a:solidFill>
                  <a:srgbClr val="C9DAF8"/>
                </a:solidFill>
                <a:latin typeface="Courier"/>
                <a:ea typeface="Courier"/>
                <a:cs typeface="Courier"/>
                <a:sym typeface="Courier"/>
              </a:rPr>
              <a:t> = </a:t>
            </a:r>
            <a:r>
              <a:rPr lang="en-US" sz="1500" b="1">
                <a:solidFill>
                  <a:srgbClr val="6AA84F"/>
                </a:solidFill>
                <a:latin typeface="Courier"/>
                <a:ea typeface="Courier"/>
                <a:cs typeface="Courier"/>
                <a:sym typeface="Courier"/>
              </a:rPr>
              <a:t>“</a:t>
            </a:r>
            <a:r>
              <a:rPr lang="en-US" sz="1500" b="1">
                <a:solidFill>
                  <a:srgbClr val="C9DAF8"/>
                </a:solidFill>
                <a:latin typeface="Courier"/>
                <a:ea typeface="Courier"/>
                <a:cs typeface="Courier"/>
                <a:sym typeface="Courier"/>
              </a:rPr>
              <a:t>${var.</a:t>
            </a:r>
            <a:r>
              <a:rPr lang="en-US" sz="1500" b="1">
                <a:solidFill>
                  <a:srgbClr val="8E7CC3"/>
                </a:solidFill>
                <a:latin typeface="Courier"/>
                <a:ea typeface="Courier"/>
                <a:cs typeface="Courier"/>
                <a:sym typeface="Courier"/>
              </a:rPr>
              <a:t>instance_type</a:t>
            </a:r>
            <a:r>
              <a:rPr lang="en-US" sz="1500" b="1">
                <a:solidFill>
                  <a:srgbClr val="C9DAF8"/>
                </a:solidFill>
                <a:latin typeface="Courier"/>
                <a:ea typeface="Courier"/>
                <a:cs typeface="Courier"/>
                <a:sym typeface="Courier"/>
              </a:rPr>
              <a:t>}</a:t>
            </a:r>
            <a:r>
              <a:rPr lang="en-US" sz="1500" b="1">
                <a:solidFill>
                  <a:srgbClr val="6AA84F"/>
                </a:solidFill>
                <a:latin typeface="Courier"/>
                <a:ea typeface="Courier"/>
                <a:cs typeface="Courier"/>
                <a:sym typeface="Courier"/>
              </a:rPr>
              <a:t>”</a:t>
            </a:r>
            <a:endParaRPr sz="1500"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a:solidFill>
                  <a:srgbClr val="C9DAF8"/>
                </a:solidFill>
                <a:latin typeface="Courier"/>
                <a:ea typeface="Courier"/>
                <a:cs typeface="Courier"/>
                <a:sym typeface="Courier"/>
              </a:rPr>
              <a:t>  </a:t>
            </a:r>
            <a:endParaRPr sz="15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a:solidFill>
                  <a:srgbClr val="C9DAF8"/>
                </a:solidFill>
                <a:latin typeface="Courier"/>
                <a:ea typeface="Courier"/>
                <a:cs typeface="Courier"/>
                <a:sym typeface="Courier"/>
              </a:rPr>
              <a:t>  </a:t>
            </a:r>
            <a:r>
              <a:rPr lang="en-US" sz="1500" b="1">
                <a:solidFill>
                  <a:srgbClr val="8E7CC3"/>
                </a:solidFill>
                <a:latin typeface="Courier"/>
                <a:ea typeface="Courier"/>
                <a:cs typeface="Courier"/>
                <a:sym typeface="Courier"/>
              </a:rPr>
              <a:t>tags</a:t>
            </a:r>
            <a:r>
              <a:rPr lang="en-US" sz="1500" b="1">
                <a:solidFill>
                  <a:srgbClr val="C9DAF8"/>
                </a:solidFill>
                <a:latin typeface="Courier"/>
                <a:ea typeface="Courier"/>
                <a:cs typeface="Courier"/>
                <a:sym typeface="Courier"/>
              </a:rPr>
              <a:t> {</a:t>
            </a:r>
            <a:endParaRPr sz="15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a:solidFill>
                  <a:srgbClr val="C9DAF8"/>
                </a:solidFill>
                <a:latin typeface="Courier"/>
                <a:ea typeface="Courier"/>
                <a:cs typeface="Courier"/>
                <a:sym typeface="Courier"/>
              </a:rPr>
              <a:t>    </a:t>
            </a:r>
            <a:r>
              <a:rPr lang="en-US" sz="1500" b="1">
                <a:solidFill>
                  <a:srgbClr val="8E7CC3"/>
                </a:solidFill>
                <a:latin typeface="Courier"/>
                <a:ea typeface="Courier"/>
                <a:cs typeface="Courier"/>
                <a:sym typeface="Courier"/>
              </a:rPr>
              <a:t>Name</a:t>
            </a:r>
            <a:r>
              <a:rPr lang="en-US" sz="1500" b="1">
                <a:solidFill>
                  <a:srgbClr val="C9DAF8"/>
                </a:solidFill>
                <a:latin typeface="Courier"/>
                <a:ea typeface="Courier"/>
                <a:cs typeface="Courier"/>
                <a:sym typeface="Courier"/>
              </a:rPr>
              <a:t> = </a:t>
            </a:r>
            <a:r>
              <a:rPr lang="en-US" sz="1500" b="1">
                <a:solidFill>
                  <a:srgbClr val="6AA84F"/>
                </a:solidFill>
                <a:latin typeface="Courier"/>
                <a:ea typeface="Courier"/>
                <a:cs typeface="Courier"/>
                <a:sym typeface="Courier"/>
              </a:rPr>
              <a:t>“web-</a:t>
            </a:r>
            <a:r>
              <a:rPr lang="en-US" sz="1500" b="1">
                <a:solidFill>
                  <a:srgbClr val="C9DAF8"/>
                </a:solidFill>
                <a:latin typeface="Courier"/>
                <a:ea typeface="Courier"/>
                <a:cs typeface="Courier"/>
                <a:sym typeface="Courier"/>
              </a:rPr>
              <a:t>${count.</a:t>
            </a:r>
            <a:r>
              <a:rPr lang="en-US" sz="1500" b="1">
                <a:solidFill>
                  <a:srgbClr val="8E7CC3"/>
                </a:solidFill>
                <a:latin typeface="Courier"/>
                <a:ea typeface="Courier"/>
                <a:cs typeface="Courier"/>
                <a:sym typeface="Courier"/>
              </a:rPr>
              <a:t>index</a:t>
            </a:r>
            <a:r>
              <a:rPr lang="en-US" sz="1500" b="1">
                <a:solidFill>
                  <a:srgbClr val="C9DAF8"/>
                </a:solidFill>
                <a:latin typeface="Courier"/>
                <a:ea typeface="Courier"/>
                <a:cs typeface="Courier"/>
                <a:sym typeface="Courier"/>
              </a:rPr>
              <a:t>}</a:t>
            </a:r>
            <a:r>
              <a:rPr lang="en-US" sz="1500" b="1">
                <a:solidFill>
                  <a:srgbClr val="6AA84F"/>
                </a:solidFill>
                <a:latin typeface="Courier"/>
                <a:ea typeface="Courier"/>
                <a:cs typeface="Courier"/>
                <a:sym typeface="Courier"/>
              </a:rPr>
              <a:t>”</a:t>
            </a:r>
            <a:endParaRPr sz="1500"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a:solidFill>
                  <a:srgbClr val="C9DAF8"/>
                </a:solidFill>
                <a:latin typeface="Courier"/>
                <a:ea typeface="Courier"/>
                <a:cs typeface="Courier"/>
                <a:sym typeface="Courier"/>
              </a:rPr>
              <a:t>  }</a:t>
            </a:r>
            <a:endParaRPr sz="15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a:solidFill>
                  <a:srgbClr val="C9DAF8"/>
                </a:solidFill>
                <a:latin typeface="Courier"/>
                <a:ea typeface="Courier"/>
                <a:cs typeface="Courier"/>
                <a:sym typeface="Courier"/>
              </a:rPr>
              <a:t>}</a:t>
            </a:r>
            <a:endParaRPr sz="1500">
              <a:latin typeface="Helvetica Neue Light"/>
              <a:ea typeface="Helvetica Neue Light"/>
              <a:cs typeface="Helvetica Neue Light"/>
              <a:sym typeface="Helvetica Neue 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02"/>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Data Reference</a:t>
            </a:r>
            <a:endParaRPr b="1">
              <a:latin typeface="Helvetica Neue"/>
              <a:ea typeface="Helvetica Neue"/>
              <a:cs typeface="Helvetica Neue"/>
              <a:sym typeface="Helvetica Neue"/>
            </a:endParaRPr>
          </a:p>
        </p:txBody>
      </p:sp>
      <p:sp>
        <p:nvSpPr>
          <p:cNvPr id="713" name="Google Shape;713;p102"/>
          <p:cNvSpPr txBox="1">
            <a:spLocks noGrp="1"/>
          </p:cNvSpPr>
          <p:nvPr>
            <p:ph type="body" idx="1"/>
          </p:nvPr>
        </p:nvSpPr>
        <p:spPr>
          <a:xfrm>
            <a:off x="630000" y="1172438"/>
            <a:ext cx="7884000" cy="3373200"/>
          </a:xfrm>
          <a:prstGeom prst="rect">
            <a:avLst/>
          </a:prstGeom>
          <a:noFill/>
          <a:ln>
            <a:noFill/>
          </a:ln>
        </p:spPr>
        <p:txBody>
          <a:bodyPr spcFirstLastPara="1" wrap="square" lIns="0" tIns="35100" rIns="68575" bIns="34275" anchor="t" anchorCtr="0">
            <a:noAutofit/>
          </a:bodyPr>
          <a:lstStyle/>
          <a:p>
            <a:pPr marL="342900" lvl="0" indent="-279400" algn="l" rtl="0">
              <a:lnSpc>
                <a:spcPct val="115000"/>
              </a:lnSpc>
              <a:spcBef>
                <a:spcPts val="0"/>
              </a:spcBef>
              <a:spcAft>
                <a:spcPts val="0"/>
              </a:spcAft>
              <a:buClr>
                <a:schemeClr val="dk1"/>
              </a:buClr>
              <a:buSzPts val="1800"/>
              <a:buChar char="●"/>
            </a:pPr>
            <a:r>
              <a:rPr lang="en-US">
                <a:solidFill>
                  <a:schemeClr val="dk1"/>
                </a:solidFill>
              </a:rPr>
              <a:t>attributes of current resource</a:t>
            </a:r>
            <a:endParaRPr>
              <a:solidFill>
                <a:schemeClr val="dk1"/>
              </a:solidFill>
            </a:endParaRPr>
          </a:p>
          <a:p>
            <a:pPr marL="685800" lvl="1" indent="-279400" algn="l" rtl="0">
              <a:lnSpc>
                <a:spcPct val="115000"/>
              </a:lnSpc>
              <a:spcBef>
                <a:spcPts val="0"/>
              </a:spcBef>
              <a:spcAft>
                <a:spcPts val="0"/>
              </a:spcAft>
              <a:buClr>
                <a:schemeClr val="dk1"/>
              </a:buClr>
              <a:buSzPts val="1800"/>
              <a:buFont typeface="Courier New"/>
              <a:buChar char="○"/>
            </a:pPr>
            <a:r>
              <a:rPr lang="en-US" sz="1800">
                <a:solidFill>
                  <a:schemeClr val="dk1"/>
                </a:solidFill>
              </a:rPr>
              <a:t>syntax is </a:t>
            </a:r>
            <a:r>
              <a:rPr lang="en-US" sz="1800" b="1">
                <a:solidFill>
                  <a:schemeClr val="dk1"/>
                </a:solidFill>
                <a:latin typeface="Consolas"/>
                <a:ea typeface="Consolas"/>
                <a:cs typeface="Consolas"/>
                <a:sym typeface="Consolas"/>
              </a:rPr>
              <a:t>self.ATTRIBUTE</a:t>
            </a:r>
            <a:endParaRPr sz="1800">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chemeClr val="dk1"/>
              </a:buClr>
              <a:buSzPts val="1800"/>
              <a:buFont typeface="Courier New"/>
              <a:buChar char="○"/>
            </a:pPr>
            <a:r>
              <a:rPr lang="en-US" sz="1800">
                <a:solidFill>
                  <a:schemeClr val="dk1"/>
                </a:solidFill>
              </a:rPr>
              <a:t>e.g., </a:t>
            </a:r>
            <a:r>
              <a:rPr lang="en-US" sz="1800" b="1">
                <a:solidFill>
                  <a:schemeClr val="dk1"/>
                </a:solidFill>
                <a:latin typeface="Consolas"/>
                <a:ea typeface="Consolas"/>
                <a:cs typeface="Consolas"/>
                <a:sym typeface="Consolas"/>
              </a:rPr>
              <a:t>${self.private_ip}</a:t>
            </a:r>
            <a:r>
              <a:rPr lang="en-US" sz="1800">
                <a:solidFill>
                  <a:schemeClr val="dk1"/>
                </a:solidFill>
              </a:rPr>
              <a:t> interpolates resource's private IP address</a:t>
            </a:r>
            <a:endParaRPr sz="1800" b="1">
              <a:solidFill>
                <a:srgbClr val="000000"/>
              </a:solidFill>
              <a:latin typeface="Courier"/>
              <a:ea typeface="Courier"/>
              <a:cs typeface="Courier"/>
              <a:sym typeface="Courier"/>
            </a:endParaRPr>
          </a:p>
        </p:txBody>
      </p:sp>
      <p:sp>
        <p:nvSpPr>
          <p:cNvPr id="714" name="Google Shape;714;p102"/>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10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Data Reference (cont’d)</a:t>
            </a:r>
            <a:endParaRPr b="1">
              <a:latin typeface="Helvetica Neue"/>
              <a:ea typeface="Helvetica Neue"/>
              <a:cs typeface="Helvetica Neue"/>
              <a:sym typeface="Helvetica Neue"/>
            </a:endParaRPr>
          </a:p>
        </p:txBody>
      </p:sp>
      <p:sp>
        <p:nvSpPr>
          <p:cNvPr id="720" name="Google Shape;720;p103"/>
          <p:cNvSpPr txBox="1">
            <a:spLocks noGrp="1"/>
          </p:cNvSpPr>
          <p:nvPr>
            <p:ph type="body" idx="1"/>
          </p:nvPr>
        </p:nvSpPr>
        <p:spPr>
          <a:xfrm>
            <a:off x="630000" y="1035984"/>
            <a:ext cx="7884000" cy="3632700"/>
          </a:xfrm>
          <a:prstGeom prst="rect">
            <a:avLst/>
          </a:prstGeom>
          <a:noFill/>
          <a:ln>
            <a:noFill/>
          </a:ln>
        </p:spPr>
        <p:txBody>
          <a:bodyPr spcFirstLastPara="1" wrap="square" lIns="0" tIns="35100" rIns="68575" bIns="34275" anchor="t" anchorCtr="0">
            <a:noAutofit/>
          </a:bodyPr>
          <a:lstStyle/>
          <a:p>
            <a:pPr marL="342900" lvl="0" indent="-273050" algn="l" rtl="0">
              <a:lnSpc>
                <a:spcPct val="115000"/>
              </a:lnSpc>
              <a:spcBef>
                <a:spcPts val="0"/>
              </a:spcBef>
              <a:spcAft>
                <a:spcPts val="0"/>
              </a:spcAft>
              <a:buClr>
                <a:schemeClr val="dk1"/>
              </a:buClr>
              <a:buSzPts val="1700"/>
              <a:buFont typeface="Consolas"/>
              <a:buChar char="●"/>
            </a:pPr>
            <a:r>
              <a:rPr lang="en-US" sz="1700">
                <a:solidFill>
                  <a:srgbClr val="000000"/>
                </a:solidFill>
              </a:rPr>
              <a:t>attributes of other resources</a:t>
            </a:r>
            <a:endParaRPr sz="1700">
              <a:solidFill>
                <a:srgbClr val="000000"/>
              </a:solidFill>
            </a:endParaRPr>
          </a:p>
          <a:p>
            <a:pPr marL="685800" marR="0" lvl="1" indent="-273050" algn="l" rtl="0">
              <a:lnSpc>
                <a:spcPct val="115000"/>
              </a:lnSpc>
              <a:spcBef>
                <a:spcPts val="0"/>
              </a:spcBef>
              <a:spcAft>
                <a:spcPts val="0"/>
              </a:spcAft>
              <a:buClr>
                <a:srgbClr val="000000"/>
              </a:buClr>
              <a:buSzPts val="1700"/>
              <a:buFont typeface="Courier New"/>
              <a:buChar char="○"/>
            </a:pPr>
            <a:r>
              <a:rPr lang="en-US">
                <a:solidFill>
                  <a:srgbClr val="000000"/>
                </a:solidFill>
              </a:rPr>
              <a:t>syntax is </a:t>
            </a:r>
            <a:r>
              <a:rPr lang="en-US" b="1">
                <a:solidFill>
                  <a:srgbClr val="000000"/>
                </a:solidFill>
                <a:latin typeface="Consolas"/>
                <a:ea typeface="Consolas"/>
                <a:cs typeface="Consolas"/>
                <a:sym typeface="Consolas"/>
              </a:rPr>
              <a:t>TYPE.NAME.ATTRIBUTE</a:t>
            </a:r>
            <a:endParaRPr>
              <a:solidFill>
                <a:srgbClr val="000000"/>
              </a:solidFill>
            </a:endParaRPr>
          </a:p>
          <a:p>
            <a:pPr marL="685800" marR="0" lvl="1" indent="-273050" algn="l" rtl="0">
              <a:lnSpc>
                <a:spcPct val="115000"/>
              </a:lnSpc>
              <a:spcBef>
                <a:spcPts val="0"/>
              </a:spcBef>
              <a:spcAft>
                <a:spcPts val="0"/>
              </a:spcAft>
              <a:buClr>
                <a:srgbClr val="000000"/>
              </a:buClr>
              <a:buSzPts val="1700"/>
              <a:buFont typeface="Consolas"/>
              <a:buChar char="○"/>
            </a:pPr>
            <a:r>
              <a:rPr lang="en-US" b="1">
                <a:solidFill>
                  <a:srgbClr val="000000"/>
                </a:solidFill>
                <a:latin typeface="Consolas"/>
                <a:ea typeface="Consolas"/>
                <a:cs typeface="Consolas"/>
                <a:sym typeface="Consolas"/>
              </a:rPr>
              <a:t>${aws_instance.web.id}</a:t>
            </a:r>
            <a:endParaRPr b="1">
              <a:solidFill>
                <a:srgbClr val="000000"/>
              </a:solidFill>
              <a:latin typeface="Consolas"/>
              <a:ea typeface="Consolas"/>
              <a:cs typeface="Consolas"/>
              <a:sym typeface="Consolas"/>
            </a:endParaRPr>
          </a:p>
          <a:p>
            <a:pPr marL="1028700" marR="0" lvl="2" indent="-273050" algn="l" rtl="0">
              <a:lnSpc>
                <a:spcPct val="115000"/>
              </a:lnSpc>
              <a:spcBef>
                <a:spcPts val="0"/>
              </a:spcBef>
              <a:spcAft>
                <a:spcPts val="0"/>
              </a:spcAft>
              <a:buClr>
                <a:srgbClr val="000000"/>
              </a:buClr>
              <a:buSzPts val="1700"/>
              <a:buFont typeface="Courier New"/>
              <a:buChar char="■"/>
            </a:pPr>
            <a:r>
              <a:rPr lang="en-US" sz="1700">
                <a:solidFill>
                  <a:srgbClr val="000000"/>
                </a:solidFill>
              </a:rPr>
              <a:t>interpolate ID attribute from the </a:t>
            </a:r>
            <a:r>
              <a:rPr lang="en-US" sz="1700" b="1">
                <a:solidFill>
                  <a:srgbClr val="000000"/>
                </a:solidFill>
                <a:latin typeface="Consolas"/>
                <a:ea typeface="Consolas"/>
                <a:cs typeface="Consolas"/>
                <a:sym typeface="Consolas"/>
              </a:rPr>
              <a:t>aws_instance</a:t>
            </a:r>
            <a:r>
              <a:rPr lang="en-US" sz="1700">
                <a:solidFill>
                  <a:srgbClr val="000000"/>
                </a:solidFill>
              </a:rPr>
              <a:t> resource </a:t>
            </a:r>
            <a:r>
              <a:rPr lang="en-US" sz="1700" b="1">
                <a:solidFill>
                  <a:srgbClr val="000000"/>
                </a:solidFill>
                <a:latin typeface="Consolas"/>
                <a:ea typeface="Consolas"/>
                <a:cs typeface="Consolas"/>
                <a:sym typeface="Consolas"/>
              </a:rPr>
              <a:t>web</a:t>
            </a:r>
            <a:endParaRPr sz="1700" b="1">
              <a:solidFill>
                <a:srgbClr val="000000"/>
              </a:solidFill>
              <a:latin typeface="Consolas"/>
              <a:ea typeface="Consolas"/>
              <a:cs typeface="Consolas"/>
              <a:sym typeface="Consolas"/>
            </a:endParaRPr>
          </a:p>
          <a:p>
            <a:pPr marL="1028700" marR="0" lvl="2" indent="-273050" algn="l" rtl="0">
              <a:lnSpc>
                <a:spcPct val="115000"/>
              </a:lnSpc>
              <a:spcBef>
                <a:spcPts val="0"/>
              </a:spcBef>
              <a:spcAft>
                <a:spcPts val="0"/>
              </a:spcAft>
              <a:buClr>
                <a:srgbClr val="000000"/>
              </a:buClr>
              <a:buSzPts val="1700"/>
              <a:buFont typeface="Courier New"/>
              <a:buChar char="■"/>
            </a:pPr>
            <a:r>
              <a:rPr lang="en-US" sz="1700">
                <a:solidFill>
                  <a:srgbClr val="000000"/>
                </a:solidFill>
              </a:rPr>
              <a:t>if resource has a count attribute set, you can access individual attributes with a zero-based index, such as </a:t>
            </a:r>
            <a:r>
              <a:rPr lang="en-US" sz="1700" b="1">
                <a:solidFill>
                  <a:srgbClr val="000000"/>
                </a:solidFill>
                <a:latin typeface="Consolas"/>
                <a:ea typeface="Consolas"/>
                <a:cs typeface="Consolas"/>
                <a:sym typeface="Consolas"/>
              </a:rPr>
              <a:t>${aws_instance.web.0.id}</a:t>
            </a:r>
            <a:endParaRPr sz="1700">
              <a:solidFill>
                <a:srgbClr val="000000"/>
              </a:solidFill>
            </a:endParaRPr>
          </a:p>
          <a:p>
            <a:pPr marL="1028700" marR="0" lvl="2" indent="-273050" algn="l" rtl="0">
              <a:lnSpc>
                <a:spcPct val="115000"/>
              </a:lnSpc>
              <a:spcBef>
                <a:spcPts val="0"/>
              </a:spcBef>
              <a:spcAft>
                <a:spcPts val="0"/>
              </a:spcAft>
              <a:buClr>
                <a:srgbClr val="000000"/>
              </a:buClr>
              <a:buSzPts val="1700"/>
              <a:buFont typeface="Courier New"/>
              <a:buChar char="■"/>
            </a:pPr>
            <a:r>
              <a:rPr lang="en-US" sz="1700">
                <a:solidFill>
                  <a:srgbClr val="000000"/>
                </a:solidFill>
              </a:rPr>
              <a:t>or use the splat syntax to get a list of all the attributes: </a:t>
            </a:r>
            <a:r>
              <a:rPr lang="en-US" sz="1700" b="1">
                <a:solidFill>
                  <a:srgbClr val="000000"/>
                </a:solidFill>
                <a:latin typeface="Consolas"/>
                <a:ea typeface="Consolas"/>
                <a:cs typeface="Consolas"/>
                <a:sym typeface="Consolas"/>
              </a:rPr>
              <a:t>${aws_instance.web.*.id}</a:t>
            </a:r>
            <a:endParaRPr sz="1700">
              <a:solidFill>
                <a:srgbClr val="000000"/>
              </a:solidFill>
            </a:endParaRPr>
          </a:p>
          <a:p>
            <a:pPr marL="685800" marR="0" lvl="1" indent="-273050" algn="l" rtl="0">
              <a:lnSpc>
                <a:spcPct val="115000"/>
              </a:lnSpc>
              <a:spcBef>
                <a:spcPts val="0"/>
              </a:spcBef>
              <a:spcAft>
                <a:spcPts val="0"/>
              </a:spcAft>
              <a:buClr>
                <a:srgbClr val="000000"/>
              </a:buClr>
              <a:buSzPts val="1700"/>
              <a:buFont typeface="Courier New"/>
              <a:buChar char="○"/>
            </a:pPr>
            <a:r>
              <a:rPr lang="en-US" b="1">
                <a:solidFill>
                  <a:srgbClr val="000000"/>
                </a:solidFill>
                <a:latin typeface="Helvetica Neue"/>
                <a:ea typeface="Helvetica Neue"/>
                <a:cs typeface="Helvetica Neue"/>
                <a:sym typeface="Helvetica Neue"/>
              </a:rPr>
              <a:t>UPDATE</a:t>
            </a:r>
            <a:r>
              <a:rPr lang="en-US">
                <a:solidFill>
                  <a:srgbClr val="000000"/>
                </a:solidFill>
              </a:rPr>
              <a:t>: 0.12 syntax for these is now:</a:t>
            </a:r>
            <a:endParaRPr>
              <a:solidFill>
                <a:srgbClr val="000000"/>
              </a:solidFill>
            </a:endParaRPr>
          </a:p>
          <a:p>
            <a:pPr marL="1028700" marR="0" lvl="0" indent="0" algn="l" rtl="0">
              <a:lnSpc>
                <a:spcPct val="115000"/>
              </a:lnSpc>
              <a:spcBef>
                <a:spcPts val="0"/>
              </a:spcBef>
              <a:spcAft>
                <a:spcPts val="0"/>
              </a:spcAft>
              <a:buNone/>
            </a:pPr>
            <a:r>
              <a:rPr lang="en-US" sz="1700" b="1">
                <a:solidFill>
                  <a:srgbClr val="000000"/>
                </a:solidFill>
                <a:latin typeface="Consolas"/>
                <a:ea typeface="Consolas"/>
                <a:cs typeface="Consolas"/>
                <a:sym typeface="Consolas"/>
              </a:rPr>
              <a:t>${aws_instance.web[0].id}</a:t>
            </a:r>
            <a:endParaRPr sz="1700" b="1">
              <a:solidFill>
                <a:srgbClr val="000000"/>
              </a:solidFill>
              <a:latin typeface="Consolas"/>
              <a:ea typeface="Consolas"/>
              <a:cs typeface="Consolas"/>
              <a:sym typeface="Consolas"/>
            </a:endParaRPr>
          </a:p>
          <a:p>
            <a:pPr marL="1028700" marR="0" lvl="0" indent="0" algn="l" rtl="0">
              <a:lnSpc>
                <a:spcPct val="115000"/>
              </a:lnSpc>
              <a:spcBef>
                <a:spcPts val="0"/>
              </a:spcBef>
              <a:spcAft>
                <a:spcPts val="0"/>
              </a:spcAft>
              <a:buNone/>
            </a:pPr>
            <a:r>
              <a:rPr lang="en-US" sz="1700" b="1">
                <a:solidFill>
                  <a:srgbClr val="000000"/>
                </a:solidFill>
                <a:latin typeface="Consolas"/>
                <a:ea typeface="Consolas"/>
                <a:cs typeface="Consolas"/>
                <a:sym typeface="Consolas"/>
              </a:rPr>
              <a:t>${aws_instance.web[*].id}</a:t>
            </a:r>
            <a:endParaRPr sz="1700" b="1">
              <a:solidFill>
                <a:srgbClr val="000000"/>
              </a:solidFill>
              <a:latin typeface="Consolas"/>
              <a:ea typeface="Consolas"/>
              <a:cs typeface="Consolas"/>
              <a:sym typeface="Consolas"/>
            </a:endParaRPr>
          </a:p>
        </p:txBody>
      </p:sp>
      <p:sp>
        <p:nvSpPr>
          <p:cNvPr id="721" name="Google Shape;721;p10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2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2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2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0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Data Sources and Reference</a:t>
            </a:r>
            <a:endParaRPr b="1">
              <a:latin typeface="Helvetica Neue"/>
              <a:ea typeface="Helvetica Neue"/>
              <a:cs typeface="Helvetica Neue"/>
              <a:sym typeface="Helvetica Neue"/>
            </a:endParaRPr>
          </a:p>
        </p:txBody>
      </p:sp>
      <p:sp>
        <p:nvSpPr>
          <p:cNvPr id="727" name="Google Shape;727;p104"/>
          <p:cNvSpPr txBox="1">
            <a:spLocks noGrp="1"/>
          </p:cNvSpPr>
          <p:nvPr>
            <p:ph type="body" idx="1"/>
          </p:nvPr>
        </p:nvSpPr>
        <p:spPr>
          <a:xfrm>
            <a:off x="630000" y="1125919"/>
            <a:ext cx="7884000" cy="3167100"/>
          </a:xfrm>
          <a:prstGeom prst="rect">
            <a:avLst/>
          </a:prstGeom>
          <a:noFill/>
          <a:ln>
            <a:noFill/>
          </a:ln>
        </p:spPr>
        <p:txBody>
          <a:bodyPr spcFirstLastPara="1" wrap="square" lIns="0" tIns="35100" rIns="68575" bIns="34275" anchor="t" anchorCtr="0">
            <a:noAutofit/>
          </a:bodyPr>
          <a:lstStyle/>
          <a:p>
            <a:pPr marL="342900" marR="0" lvl="0" indent="-273050" algn="l" rtl="0">
              <a:lnSpc>
                <a:spcPct val="115000"/>
              </a:lnSpc>
              <a:spcBef>
                <a:spcPts val="0"/>
              </a:spcBef>
              <a:spcAft>
                <a:spcPts val="0"/>
              </a:spcAft>
              <a:buClr>
                <a:srgbClr val="000000"/>
              </a:buClr>
              <a:buSzPts val="1700"/>
              <a:buFont typeface="Courier New"/>
              <a:buChar char="●"/>
            </a:pPr>
            <a:r>
              <a:rPr lang="en-US" sz="1700">
                <a:solidFill>
                  <a:srgbClr val="000000"/>
                </a:solidFill>
              </a:rPr>
              <a:t>attributes of a data source</a:t>
            </a:r>
            <a:endParaRPr sz="1700">
              <a:solidFill>
                <a:srgbClr val="000000"/>
              </a:solidFill>
            </a:endParaRPr>
          </a:p>
          <a:p>
            <a:pPr marL="685800" marR="0" lvl="1" indent="-273050" algn="l" rtl="0">
              <a:lnSpc>
                <a:spcPct val="115000"/>
              </a:lnSpc>
              <a:spcBef>
                <a:spcPts val="0"/>
              </a:spcBef>
              <a:spcAft>
                <a:spcPts val="0"/>
              </a:spcAft>
              <a:buClr>
                <a:srgbClr val="000000"/>
              </a:buClr>
              <a:buSzPts val="1700"/>
              <a:buFont typeface="Consolas"/>
              <a:buChar char="○"/>
            </a:pPr>
            <a:r>
              <a:rPr lang="en-US" b="1">
                <a:solidFill>
                  <a:srgbClr val="000000"/>
                </a:solidFill>
                <a:latin typeface="Consolas"/>
                <a:ea typeface="Consolas"/>
                <a:cs typeface="Consolas"/>
                <a:sym typeface="Consolas"/>
              </a:rPr>
              <a:t>data.TYPE.NAME.ATTRIBUTE</a:t>
            </a:r>
            <a:endParaRPr b="1">
              <a:solidFill>
                <a:srgbClr val="000000"/>
              </a:solidFill>
              <a:latin typeface="Consolas"/>
              <a:ea typeface="Consolas"/>
              <a:cs typeface="Consolas"/>
              <a:sym typeface="Consolas"/>
            </a:endParaRPr>
          </a:p>
          <a:p>
            <a:pPr marL="685800" marR="0" lvl="1" indent="-273050" algn="l" rtl="0">
              <a:lnSpc>
                <a:spcPct val="115000"/>
              </a:lnSpc>
              <a:spcBef>
                <a:spcPts val="0"/>
              </a:spcBef>
              <a:spcAft>
                <a:spcPts val="0"/>
              </a:spcAft>
              <a:buClr>
                <a:srgbClr val="000000"/>
              </a:buClr>
              <a:buSzPts val="1700"/>
              <a:buFont typeface="Courier"/>
              <a:buChar char="○"/>
            </a:pPr>
            <a:r>
              <a:rPr lang="en-US" b="1">
                <a:solidFill>
                  <a:srgbClr val="000000"/>
                </a:solidFill>
                <a:latin typeface="Consolas"/>
                <a:ea typeface="Consolas"/>
                <a:cs typeface="Consolas"/>
                <a:sym typeface="Consolas"/>
              </a:rPr>
              <a:t>${data.aws_ami.ubuntu.id}</a:t>
            </a:r>
            <a:r>
              <a:rPr lang="en-US">
                <a:solidFill>
                  <a:srgbClr val="000000"/>
                </a:solidFill>
                <a:latin typeface="Consolas"/>
                <a:ea typeface="Consolas"/>
                <a:cs typeface="Consolas"/>
                <a:sym typeface="Consolas"/>
              </a:rPr>
              <a:t> </a:t>
            </a:r>
            <a:endParaRPr>
              <a:solidFill>
                <a:srgbClr val="000000"/>
              </a:solidFill>
              <a:latin typeface="Consolas"/>
              <a:ea typeface="Consolas"/>
              <a:cs typeface="Consolas"/>
              <a:sym typeface="Consolas"/>
            </a:endParaRPr>
          </a:p>
          <a:p>
            <a:pPr marL="1028700" marR="0" lvl="2" indent="-273050" algn="l" rtl="0">
              <a:lnSpc>
                <a:spcPct val="115000"/>
              </a:lnSpc>
              <a:spcBef>
                <a:spcPts val="0"/>
              </a:spcBef>
              <a:spcAft>
                <a:spcPts val="0"/>
              </a:spcAft>
              <a:buClr>
                <a:srgbClr val="000000"/>
              </a:buClr>
              <a:buSzPts val="1700"/>
              <a:buFont typeface="Courier New"/>
              <a:buChar char="■"/>
            </a:pPr>
            <a:r>
              <a:rPr lang="en-US" sz="1700">
                <a:solidFill>
                  <a:srgbClr val="000000"/>
                </a:solidFill>
              </a:rPr>
              <a:t>interpolate </a:t>
            </a:r>
            <a:r>
              <a:rPr lang="en-US" sz="1700" b="1">
                <a:solidFill>
                  <a:srgbClr val="000000"/>
                </a:solidFill>
                <a:latin typeface="Consolas"/>
                <a:ea typeface="Consolas"/>
                <a:cs typeface="Consolas"/>
                <a:sym typeface="Consolas"/>
              </a:rPr>
              <a:t>id</a:t>
            </a:r>
            <a:r>
              <a:rPr lang="en-US" sz="1700">
                <a:solidFill>
                  <a:srgbClr val="000000"/>
                </a:solidFill>
              </a:rPr>
              <a:t> attribute from the </a:t>
            </a:r>
            <a:r>
              <a:rPr lang="en-US" sz="1700" b="1">
                <a:solidFill>
                  <a:srgbClr val="000000"/>
                </a:solidFill>
                <a:latin typeface="Consolas"/>
                <a:ea typeface="Consolas"/>
                <a:cs typeface="Consolas"/>
                <a:sym typeface="Consolas"/>
              </a:rPr>
              <a:t>aws_ami</a:t>
            </a:r>
            <a:r>
              <a:rPr lang="en-US" sz="1700">
                <a:solidFill>
                  <a:srgbClr val="000000"/>
                </a:solidFill>
              </a:rPr>
              <a:t> data source </a:t>
            </a:r>
            <a:r>
              <a:rPr lang="en-US" sz="1700" b="1">
                <a:solidFill>
                  <a:srgbClr val="000000"/>
                </a:solidFill>
                <a:latin typeface="Consolas"/>
                <a:ea typeface="Consolas"/>
                <a:cs typeface="Consolas"/>
                <a:sym typeface="Consolas"/>
              </a:rPr>
              <a:t>ubuntu</a:t>
            </a:r>
            <a:endParaRPr sz="1700" b="1">
              <a:solidFill>
                <a:srgbClr val="000000"/>
              </a:solidFill>
              <a:latin typeface="Helvetica Neue"/>
              <a:ea typeface="Helvetica Neue"/>
              <a:cs typeface="Helvetica Neue"/>
              <a:sym typeface="Helvetica Neue"/>
            </a:endParaRPr>
          </a:p>
          <a:p>
            <a:pPr marL="1028700" marR="0" lvl="2" indent="-273050" algn="l" rtl="0">
              <a:lnSpc>
                <a:spcPct val="115000"/>
              </a:lnSpc>
              <a:spcBef>
                <a:spcPts val="0"/>
              </a:spcBef>
              <a:spcAft>
                <a:spcPts val="0"/>
              </a:spcAft>
              <a:buClr>
                <a:srgbClr val="000000"/>
              </a:buClr>
              <a:buSzPts val="1700"/>
              <a:buFont typeface="Courier New"/>
              <a:buChar char="■"/>
            </a:pPr>
            <a:r>
              <a:rPr lang="en-US" sz="1700">
                <a:solidFill>
                  <a:srgbClr val="000000"/>
                </a:solidFill>
              </a:rPr>
              <a:t>if data source has a </a:t>
            </a:r>
            <a:r>
              <a:rPr lang="en-US" sz="1700" b="1">
                <a:solidFill>
                  <a:srgbClr val="000000"/>
                </a:solidFill>
                <a:latin typeface="Consolas"/>
                <a:ea typeface="Consolas"/>
                <a:cs typeface="Consolas"/>
                <a:sym typeface="Consolas"/>
              </a:rPr>
              <a:t>count</a:t>
            </a:r>
            <a:r>
              <a:rPr lang="en-US" sz="1700">
                <a:solidFill>
                  <a:srgbClr val="000000"/>
                </a:solidFill>
              </a:rPr>
              <a:t> attribute set, access individual attributes with a zero-based index, e.g., </a:t>
            </a:r>
            <a:r>
              <a:rPr lang="en-US" sz="1700" b="1">
                <a:solidFill>
                  <a:srgbClr val="000000"/>
                </a:solidFill>
                <a:latin typeface="Consolas"/>
                <a:ea typeface="Consolas"/>
                <a:cs typeface="Consolas"/>
                <a:sym typeface="Consolas"/>
              </a:rPr>
              <a:t>${data.aws_subnet.example.0.cidr_block}</a:t>
            </a:r>
            <a:endParaRPr sz="1700" b="1">
              <a:solidFill>
                <a:srgbClr val="000000"/>
              </a:solidFill>
              <a:latin typeface="Consolas"/>
              <a:ea typeface="Consolas"/>
              <a:cs typeface="Consolas"/>
              <a:sym typeface="Consolas"/>
            </a:endParaRPr>
          </a:p>
          <a:p>
            <a:pPr marL="1028700" lvl="0" indent="0" algn="l" rtl="0">
              <a:lnSpc>
                <a:spcPct val="115000"/>
              </a:lnSpc>
              <a:spcBef>
                <a:spcPts val="0"/>
              </a:spcBef>
              <a:spcAft>
                <a:spcPts val="0"/>
              </a:spcAft>
              <a:buNone/>
            </a:pPr>
            <a:r>
              <a:rPr lang="en-US" sz="1700" b="1">
                <a:solidFill>
                  <a:schemeClr val="dk1"/>
                </a:solidFill>
                <a:latin typeface="Consolas"/>
                <a:ea typeface="Consolas"/>
                <a:cs typeface="Consolas"/>
                <a:sym typeface="Consolas"/>
              </a:rPr>
              <a:t>${data.aws_subnet.example[0].cidr_block} </a:t>
            </a:r>
            <a:r>
              <a:rPr lang="en-US" sz="1700">
                <a:solidFill>
                  <a:schemeClr val="dk1"/>
                </a:solidFill>
              </a:rPr>
              <a:t>(0.12)</a:t>
            </a:r>
            <a:endParaRPr sz="1700">
              <a:solidFill>
                <a:srgbClr val="000000"/>
              </a:solidFill>
            </a:endParaRPr>
          </a:p>
          <a:p>
            <a:pPr marL="1028700" marR="0" lvl="2" indent="-273050" algn="l" rtl="0">
              <a:lnSpc>
                <a:spcPct val="115000"/>
              </a:lnSpc>
              <a:spcBef>
                <a:spcPts val="0"/>
              </a:spcBef>
              <a:spcAft>
                <a:spcPts val="0"/>
              </a:spcAft>
              <a:buClr>
                <a:srgbClr val="000000"/>
              </a:buClr>
              <a:buSzPts val="1700"/>
              <a:buFont typeface="Courier New"/>
              <a:buChar char="■"/>
            </a:pPr>
            <a:r>
              <a:rPr lang="en-US" sz="1700">
                <a:solidFill>
                  <a:srgbClr val="000000"/>
                </a:solidFill>
              </a:rPr>
              <a:t>or use the splat syntax to get a list of all the attributes: </a:t>
            </a:r>
            <a:r>
              <a:rPr lang="en-US" sz="1700" b="1">
                <a:solidFill>
                  <a:srgbClr val="000000"/>
                </a:solidFill>
                <a:latin typeface="Consolas"/>
                <a:ea typeface="Consolas"/>
                <a:cs typeface="Consolas"/>
                <a:sym typeface="Consolas"/>
              </a:rPr>
              <a:t>${data.aws_subnet.example.*.cidr_block}</a:t>
            </a:r>
            <a:endParaRPr sz="1700" b="1">
              <a:solidFill>
                <a:srgbClr val="000000"/>
              </a:solidFill>
              <a:latin typeface="Consolas"/>
              <a:ea typeface="Consolas"/>
              <a:cs typeface="Consolas"/>
              <a:sym typeface="Consolas"/>
            </a:endParaRPr>
          </a:p>
          <a:p>
            <a:pPr marL="1028700" marR="0" lvl="0" indent="0" algn="l" rtl="0">
              <a:lnSpc>
                <a:spcPct val="115000"/>
              </a:lnSpc>
              <a:spcBef>
                <a:spcPts val="0"/>
              </a:spcBef>
              <a:spcAft>
                <a:spcPts val="0"/>
              </a:spcAft>
              <a:buNone/>
            </a:pPr>
            <a:r>
              <a:rPr lang="en-US" sz="1700" b="1">
                <a:solidFill>
                  <a:schemeClr val="dk1"/>
                </a:solidFill>
                <a:latin typeface="Consolas"/>
                <a:ea typeface="Consolas"/>
                <a:cs typeface="Consolas"/>
                <a:sym typeface="Consolas"/>
              </a:rPr>
              <a:t>${data.aws_subnet.example[*].cidr_block} </a:t>
            </a:r>
            <a:r>
              <a:rPr lang="en-US" sz="1700">
                <a:solidFill>
                  <a:schemeClr val="dk1"/>
                </a:solidFill>
              </a:rPr>
              <a:t>(0.12)</a:t>
            </a:r>
            <a:endParaRPr sz="1700">
              <a:solidFill>
                <a:schemeClr val="dk1"/>
              </a:solidFill>
            </a:endParaRPr>
          </a:p>
          <a:p>
            <a:pPr marL="685800" marR="0" lvl="0" indent="0" algn="l" rtl="0">
              <a:lnSpc>
                <a:spcPct val="115000"/>
              </a:lnSpc>
              <a:spcBef>
                <a:spcPts val="0"/>
              </a:spcBef>
              <a:spcAft>
                <a:spcPts val="0"/>
              </a:spcAft>
              <a:buNone/>
            </a:pPr>
            <a:endParaRPr sz="1700" b="1">
              <a:solidFill>
                <a:srgbClr val="000000"/>
              </a:solidFill>
              <a:latin typeface="Consolas"/>
              <a:ea typeface="Consolas"/>
              <a:cs typeface="Consolas"/>
              <a:sym typeface="Consolas"/>
            </a:endParaRPr>
          </a:p>
        </p:txBody>
      </p:sp>
      <p:sp>
        <p:nvSpPr>
          <p:cNvPr id="728" name="Google Shape;728;p10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2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Discussion</a:t>
            </a:r>
            <a:endParaRPr b="1">
              <a:latin typeface="Helvetica Neue"/>
              <a:ea typeface="Helvetica Neue"/>
              <a:cs typeface="Helvetica Neue"/>
              <a:sym typeface="Helvetica Neue"/>
            </a:endParaRPr>
          </a:p>
        </p:txBody>
      </p:sp>
      <p:sp>
        <p:nvSpPr>
          <p:cNvPr id="145" name="Google Shape;145;p24"/>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279400" algn="l" rtl="0">
              <a:lnSpc>
                <a:spcPct val="115000"/>
              </a:lnSpc>
              <a:spcBef>
                <a:spcPts val="0"/>
              </a:spcBef>
              <a:spcAft>
                <a:spcPts val="0"/>
              </a:spcAft>
              <a:buSzPts val="1800"/>
              <a:buChar char="•"/>
            </a:pPr>
            <a:r>
              <a:rPr lang="en-US"/>
              <a:t>Lecture-style presentation</a:t>
            </a:r>
            <a:endParaRPr/>
          </a:p>
          <a:p>
            <a:pPr marL="342900" lvl="0" indent="0" algn="l" rtl="0">
              <a:lnSpc>
                <a:spcPct val="115000"/>
              </a:lnSpc>
              <a:spcBef>
                <a:spcPts val="0"/>
              </a:spcBef>
              <a:spcAft>
                <a:spcPts val="0"/>
              </a:spcAft>
              <a:buNone/>
            </a:pPr>
            <a:endParaRPr/>
          </a:p>
          <a:p>
            <a:pPr marL="342900" lvl="0" indent="-279400" algn="l" rtl="0">
              <a:lnSpc>
                <a:spcPct val="115000"/>
              </a:lnSpc>
              <a:spcBef>
                <a:spcPts val="0"/>
              </a:spcBef>
              <a:spcAft>
                <a:spcPts val="0"/>
              </a:spcAft>
              <a:buSzPts val="1800"/>
              <a:buChar char="•"/>
            </a:pPr>
            <a:r>
              <a:rPr lang="en-US"/>
              <a:t>Questions and thoughts are welcome at any time</a:t>
            </a:r>
            <a:endParaRPr/>
          </a:p>
          <a:p>
            <a:pPr marL="342900" lvl="0" indent="0" algn="l" rtl="0">
              <a:lnSpc>
                <a:spcPct val="115000"/>
              </a:lnSpc>
              <a:spcBef>
                <a:spcPts val="0"/>
              </a:spcBef>
              <a:spcAft>
                <a:spcPts val="0"/>
              </a:spcAft>
              <a:buNone/>
            </a:pPr>
            <a:endParaRPr/>
          </a:p>
          <a:p>
            <a:pPr marL="342900" lvl="0" indent="-279400" algn="l" rtl="0">
              <a:lnSpc>
                <a:spcPct val="115000"/>
              </a:lnSpc>
              <a:spcBef>
                <a:spcPts val="0"/>
              </a:spcBef>
              <a:spcAft>
                <a:spcPts val="0"/>
              </a:spcAft>
              <a:buSzPts val="1800"/>
              <a:buChar char="•"/>
            </a:pPr>
            <a:r>
              <a:rPr lang="en-US"/>
              <a:t>Tangents are welcome as well–this part of the course should be interactive and stimulating</a:t>
            </a:r>
            <a:endParaRPr/>
          </a:p>
          <a:p>
            <a:pPr marL="177800" lvl="0" indent="-63500" algn="l" rtl="0">
              <a:lnSpc>
                <a:spcPct val="90000"/>
              </a:lnSpc>
              <a:spcBef>
                <a:spcPts val="0"/>
              </a:spcBef>
              <a:spcAft>
                <a:spcPts val="0"/>
              </a:spcAft>
              <a:buClr>
                <a:srgbClr val="3F3F3F"/>
              </a:buClr>
              <a:buSzPts val="1800"/>
              <a:buFont typeface="Helvetica Neue Light"/>
              <a:buNone/>
            </a:pPr>
            <a:endParaRPr/>
          </a:p>
          <a:p>
            <a:pPr marL="177800" lvl="0" indent="-63500" algn="l" rtl="0">
              <a:lnSpc>
                <a:spcPct val="90000"/>
              </a:lnSpc>
              <a:spcBef>
                <a:spcPts val="0"/>
              </a:spcBef>
              <a:spcAft>
                <a:spcPts val="0"/>
              </a:spcAft>
              <a:buClr>
                <a:srgbClr val="3F3F3F"/>
              </a:buClr>
              <a:buSzPts val="1800"/>
              <a:buFont typeface="Helvetica Neue Light"/>
              <a:buNone/>
            </a:pPr>
            <a:endParaRPr/>
          </a:p>
          <a:p>
            <a:pPr marL="177800" lvl="0" indent="-63500" algn="l" rtl="0">
              <a:lnSpc>
                <a:spcPct val="90000"/>
              </a:lnSpc>
              <a:spcBef>
                <a:spcPts val="0"/>
              </a:spcBef>
              <a:spcAft>
                <a:spcPts val="0"/>
              </a:spcAft>
              <a:buClr>
                <a:srgbClr val="3F3F3F"/>
              </a:buClr>
              <a:buSzPts val="1800"/>
              <a:buFont typeface="Helvetica Neue Light"/>
              <a:buNone/>
            </a:pPr>
            <a:endParaRPr/>
          </a:p>
        </p:txBody>
      </p:sp>
      <p:sp>
        <p:nvSpPr>
          <p:cNvPr id="146" name="Google Shape;146;p24"/>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0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Data Sources and Reference (cont’d) </a:t>
            </a:r>
            <a:endParaRPr b="1">
              <a:latin typeface="Helvetica Neue"/>
              <a:ea typeface="Helvetica Neue"/>
              <a:cs typeface="Helvetica Neue"/>
              <a:sym typeface="Helvetica Neue"/>
            </a:endParaRPr>
          </a:p>
        </p:txBody>
      </p:sp>
      <p:sp>
        <p:nvSpPr>
          <p:cNvPr id="734" name="Google Shape;734;p105"/>
          <p:cNvSpPr txBox="1">
            <a:spLocks noGrp="1"/>
          </p:cNvSpPr>
          <p:nvPr>
            <p:ph type="body" idx="1"/>
          </p:nvPr>
        </p:nvSpPr>
        <p:spPr>
          <a:xfrm>
            <a:off x="630000" y="1230356"/>
            <a:ext cx="7884000" cy="31671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urier New"/>
              <a:buChar char="●"/>
            </a:pPr>
            <a:r>
              <a:rPr lang="en-US" sz="1800">
                <a:solidFill>
                  <a:srgbClr val="000000"/>
                </a:solidFill>
              </a:rPr>
              <a:t>Referencing values output from another module</a:t>
            </a:r>
            <a:endParaRPr sz="1800">
              <a:solidFill>
                <a:srgbClr val="000000"/>
              </a:solidFill>
            </a:endParaRPr>
          </a:p>
          <a:p>
            <a:pPr marL="685800" marR="0" lvl="1" indent="-279400" algn="l" rtl="0">
              <a:lnSpc>
                <a:spcPct val="115000"/>
              </a:lnSpc>
              <a:spcBef>
                <a:spcPts val="0"/>
              </a:spcBef>
              <a:spcAft>
                <a:spcPts val="0"/>
              </a:spcAft>
              <a:buClr>
                <a:srgbClr val="000000"/>
              </a:buClr>
              <a:buSzPts val="1800"/>
              <a:buFont typeface="Consolas"/>
              <a:buChar char="○"/>
            </a:pPr>
            <a:r>
              <a:rPr lang="en-US" sz="1800" b="1">
                <a:solidFill>
                  <a:srgbClr val="000000"/>
                </a:solidFill>
                <a:latin typeface="Consolas"/>
                <a:ea typeface="Consolas"/>
                <a:cs typeface="Consolas"/>
                <a:sym typeface="Consolas"/>
              </a:rPr>
              <a:t>module.MODULE_NAME.MODULE_OUTPUT_NAME</a:t>
            </a:r>
            <a:endParaRPr sz="1800" b="1">
              <a:solidFill>
                <a:srgbClr val="000000"/>
              </a:solidFill>
              <a:latin typeface="Consolas"/>
              <a:ea typeface="Consolas"/>
              <a:cs typeface="Consolas"/>
              <a:sym typeface="Consolas"/>
            </a:endParaRPr>
          </a:p>
        </p:txBody>
      </p:sp>
      <p:sp>
        <p:nvSpPr>
          <p:cNvPr id="735" name="Google Shape;735;p10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0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Resource Example w/Conditional</a:t>
            </a:r>
            <a:endParaRPr b="1">
              <a:latin typeface="Helvetica Neue"/>
              <a:ea typeface="Helvetica Neue"/>
              <a:cs typeface="Helvetica Neue"/>
              <a:sym typeface="Helvetica Neue"/>
            </a:endParaRPr>
          </a:p>
        </p:txBody>
      </p:sp>
      <p:sp>
        <p:nvSpPr>
          <p:cNvPr id="741" name="Google Shape;741;p10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91</a:t>
            </a:fld>
            <a:endParaRPr/>
          </a:p>
        </p:txBody>
      </p:sp>
      <p:sp>
        <p:nvSpPr>
          <p:cNvPr id="742" name="Google Shape;742;p106"/>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sz="2000" b="1">
              <a:solidFill>
                <a:srgbClr val="FF9900"/>
              </a:solidFill>
              <a:latin typeface="Courier"/>
              <a:ea typeface="Courier"/>
              <a:cs typeface="Courier"/>
              <a:sym typeface="Courier"/>
            </a:endParaRPr>
          </a:p>
          <a:p>
            <a:pPr marL="0" lvl="0" indent="0" algn="l" rtl="0">
              <a:spcBef>
                <a:spcPts val="0"/>
              </a:spcBef>
              <a:spcAft>
                <a:spcPts val="0"/>
              </a:spcAft>
              <a:buNone/>
            </a:pPr>
            <a:r>
              <a:rPr lang="en-US" sz="2000" b="1">
                <a:solidFill>
                  <a:srgbClr val="FF9900"/>
                </a:solidFill>
                <a:latin typeface="Courier"/>
                <a:ea typeface="Courier"/>
                <a:cs typeface="Courier"/>
                <a:sym typeface="Courier"/>
              </a:rPr>
              <a:t>resource</a:t>
            </a:r>
            <a:r>
              <a:rPr lang="en-US" sz="2000" b="1">
                <a:solidFill>
                  <a:srgbClr val="FFFFFF"/>
                </a:solidFill>
                <a:latin typeface="Courier"/>
                <a:ea typeface="Courier"/>
                <a:cs typeface="Courier"/>
                <a:sym typeface="Courier"/>
              </a:rPr>
              <a:t> </a:t>
            </a:r>
            <a:r>
              <a:rPr lang="en-US" sz="2000" b="1">
                <a:solidFill>
                  <a:srgbClr val="6FA8DC"/>
                </a:solidFill>
                <a:latin typeface="Courier"/>
                <a:ea typeface="Courier"/>
                <a:cs typeface="Courier"/>
                <a:sym typeface="Courier"/>
              </a:rPr>
              <a:t>“aws_instance” “web”</a:t>
            </a:r>
            <a:r>
              <a:rPr lang="en-US" sz="2000" b="1">
                <a:solidFill>
                  <a:srgbClr val="FFFFFF"/>
                </a:solidFill>
                <a:latin typeface="Courier"/>
                <a:ea typeface="Courier"/>
                <a:cs typeface="Courier"/>
                <a:sym typeface="Courier"/>
              </a:rPr>
              <a:t> </a:t>
            </a:r>
            <a:r>
              <a:rPr lang="en-US" sz="2000" b="1">
                <a:solidFill>
                  <a:srgbClr val="C9DAF8"/>
                </a:solidFill>
                <a:latin typeface="Courier"/>
                <a:ea typeface="Courier"/>
                <a:cs typeface="Courier"/>
                <a:sym typeface="Courier"/>
              </a:rPr>
              <a:t>{</a:t>
            </a:r>
            <a:endParaRPr sz="2000" b="1">
              <a:solidFill>
                <a:srgbClr val="C9DAF8"/>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ami</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a:t>
            </a:r>
            <a:r>
              <a:rPr lang="en-US" sz="2000" b="1">
                <a:solidFill>
                  <a:srgbClr val="C9DAF8"/>
                </a:solidFill>
                <a:latin typeface="Courier"/>
                <a:ea typeface="Courier"/>
                <a:cs typeface="Courier"/>
                <a:sym typeface="Courier"/>
              </a:rPr>
              <a:t>${var.</a:t>
            </a:r>
            <a:r>
              <a:rPr lang="en-US" sz="2000" b="1">
                <a:solidFill>
                  <a:srgbClr val="8E7CC3"/>
                </a:solidFill>
                <a:latin typeface="Courier"/>
                <a:ea typeface="Courier"/>
                <a:cs typeface="Courier"/>
                <a:sym typeface="Courier"/>
              </a:rPr>
              <a:t>ami</a:t>
            </a:r>
            <a:r>
              <a:rPr lang="en-US" sz="2000" b="1">
                <a:solidFill>
                  <a:srgbClr val="C9DAF8"/>
                </a:solidFill>
                <a:latin typeface="Courier"/>
                <a:ea typeface="Courier"/>
                <a:cs typeface="Courier"/>
                <a:sym typeface="Courier"/>
              </a:rPr>
              <a:t>}</a:t>
            </a:r>
            <a:r>
              <a:rPr lang="en-US" sz="2000" b="1">
                <a:solidFill>
                  <a:srgbClr val="6AA84F"/>
                </a:solidFill>
                <a:latin typeface="Courier"/>
                <a:ea typeface="Courier"/>
                <a:cs typeface="Courier"/>
                <a:sym typeface="Courier"/>
              </a:rPr>
              <a:t>“</a:t>
            </a:r>
            <a:endParaRPr sz="2000" b="1">
              <a:solidFill>
                <a:srgbClr val="6AA84F"/>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instance_type</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a:t>
            </a:r>
            <a:r>
              <a:rPr lang="en-US" sz="2000" b="1">
                <a:solidFill>
                  <a:srgbClr val="C9DAF8"/>
                </a:solidFill>
                <a:latin typeface="Courier"/>
                <a:ea typeface="Courier"/>
                <a:cs typeface="Courier"/>
                <a:sym typeface="Courier"/>
              </a:rPr>
              <a:t>${var.</a:t>
            </a:r>
            <a:r>
              <a:rPr lang="en-US" sz="2000" b="1">
                <a:solidFill>
                  <a:srgbClr val="8E7CC3"/>
                </a:solidFill>
                <a:latin typeface="Courier"/>
                <a:ea typeface="Courier"/>
                <a:cs typeface="Courier"/>
                <a:sym typeface="Courier"/>
              </a:rPr>
              <a:t>instance_type</a:t>
            </a:r>
            <a:r>
              <a:rPr lang="en-US" sz="2000" b="1">
                <a:solidFill>
                  <a:srgbClr val="C9DAF8"/>
                </a:solidFill>
                <a:latin typeface="Courier"/>
                <a:ea typeface="Courier"/>
                <a:cs typeface="Courier"/>
                <a:sym typeface="Courier"/>
              </a:rPr>
              <a:t>}</a:t>
            </a:r>
            <a:r>
              <a:rPr lang="en-US" sz="2000" b="1">
                <a:solidFill>
                  <a:srgbClr val="6AA84F"/>
                </a:solidFill>
                <a:latin typeface="Courier"/>
                <a:ea typeface="Courier"/>
                <a:cs typeface="Courier"/>
                <a:sym typeface="Courier"/>
              </a:rPr>
              <a:t>”</a:t>
            </a:r>
            <a:endParaRPr sz="2000" b="1">
              <a:solidFill>
                <a:srgbClr val="6AA84F"/>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tags</a:t>
            </a: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Name</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a:t>
            </a:r>
            <a:r>
              <a:rPr lang="en-US" sz="2000" b="1">
                <a:solidFill>
                  <a:srgbClr val="C9DAF8"/>
                </a:solidFill>
                <a:latin typeface="Courier"/>
                <a:ea typeface="Courier"/>
                <a:cs typeface="Courier"/>
                <a:sym typeface="Courier"/>
              </a:rPr>
              <a:t>${var.</a:t>
            </a:r>
            <a:r>
              <a:rPr lang="en-US" sz="2000" b="1">
                <a:solidFill>
                  <a:srgbClr val="8E7CC3"/>
                </a:solidFill>
                <a:latin typeface="Courier"/>
                <a:ea typeface="Courier"/>
                <a:cs typeface="Courier"/>
                <a:sym typeface="Courier"/>
              </a:rPr>
              <a:t>env </a:t>
            </a:r>
            <a:r>
              <a:rPr lang="en-US" sz="2000" b="1">
                <a:solidFill>
                  <a:srgbClr val="C9DAF8"/>
                </a:solidFill>
                <a:latin typeface="Courier"/>
                <a:ea typeface="Courier"/>
                <a:cs typeface="Courier"/>
                <a:sym typeface="Courier"/>
              </a:rPr>
              <a:t>==</a:t>
            </a:r>
            <a:r>
              <a:rPr lang="en-US" sz="2000" b="1">
                <a:solidFill>
                  <a:srgbClr val="8E7CC3"/>
                </a:solidFill>
                <a:latin typeface="Courier"/>
                <a:ea typeface="Courier"/>
                <a:cs typeface="Courier"/>
                <a:sym typeface="Courier"/>
              </a:rPr>
              <a:t> </a:t>
            </a:r>
            <a:r>
              <a:rPr lang="en-US" sz="2000" b="1">
                <a:solidFill>
                  <a:srgbClr val="6AA84F"/>
                </a:solidFill>
                <a:latin typeface="Courier"/>
                <a:ea typeface="Courier"/>
                <a:cs typeface="Courier"/>
                <a:sym typeface="Courier"/>
              </a:rPr>
              <a:t>“production”</a:t>
            </a:r>
            <a:r>
              <a:rPr lang="en-US" sz="2000" b="1">
                <a:solidFill>
                  <a:srgbClr val="8E7CC3"/>
                </a:solidFill>
                <a:latin typeface="Courier"/>
                <a:ea typeface="Courier"/>
                <a:cs typeface="Courier"/>
                <a:sym typeface="Courier"/>
              </a:rPr>
              <a:t> </a:t>
            </a:r>
            <a:r>
              <a:rPr lang="en-US" sz="2000" b="1">
                <a:solidFill>
                  <a:srgbClr val="C9DAF8"/>
                </a:solidFill>
                <a:latin typeface="Courier"/>
                <a:ea typeface="Courier"/>
                <a:cs typeface="Courier"/>
                <a:sym typeface="Courier"/>
              </a:rPr>
              <a:t>?</a:t>
            </a:r>
            <a:r>
              <a:rPr lang="en-US" sz="2000" b="1">
                <a:solidFill>
                  <a:srgbClr val="8E7CC3"/>
                </a:solidFill>
                <a:latin typeface="Courier"/>
                <a:ea typeface="Courier"/>
                <a:cs typeface="Courier"/>
                <a:sym typeface="Courier"/>
              </a:rPr>
              <a:t> </a:t>
            </a:r>
            <a:r>
              <a:rPr lang="en-US" sz="2000" b="1">
                <a:solidFill>
                  <a:srgbClr val="6AA84F"/>
                </a:solidFill>
                <a:latin typeface="Courier"/>
                <a:ea typeface="Courier"/>
                <a:cs typeface="Courier"/>
                <a:sym typeface="Courier"/>
              </a:rPr>
              <a:t>“production-web”</a:t>
            </a:r>
            <a:r>
              <a:rPr lang="en-US" sz="2000" b="1">
                <a:solidFill>
                  <a:srgbClr val="8E7CC3"/>
                </a:solidFill>
                <a:latin typeface="Courier"/>
                <a:ea typeface="Courier"/>
                <a:cs typeface="Courier"/>
                <a:sym typeface="Courier"/>
              </a:rPr>
              <a:t> </a:t>
            </a:r>
            <a:r>
              <a:rPr lang="en-US" sz="2000" b="1">
                <a:solidFill>
                  <a:srgbClr val="C9DAF8"/>
                </a:solidFill>
                <a:latin typeface="Courier"/>
                <a:ea typeface="Courier"/>
                <a:cs typeface="Courier"/>
                <a:sym typeface="Courier"/>
              </a:rPr>
              <a:t>:</a:t>
            </a:r>
            <a:r>
              <a:rPr lang="en-US" sz="2000" b="1">
                <a:solidFill>
                  <a:srgbClr val="8E7CC3"/>
                </a:solidFill>
                <a:latin typeface="Courier"/>
                <a:ea typeface="Courier"/>
                <a:cs typeface="Courier"/>
                <a:sym typeface="Courier"/>
              </a:rPr>
              <a:t> </a:t>
            </a:r>
            <a:r>
              <a:rPr lang="en-US" sz="2000" b="1">
                <a:solidFill>
                  <a:srgbClr val="6AA84F"/>
                </a:solidFill>
                <a:latin typeface="Courier"/>
                <a:ea typeface="Courier"/>
                <a:cs typeface="Courier"/>
                <a:sym typeface="Courier"/>
              </a:rPr>
              <a:t>“staging-web”</a:t>
            </a:r>
            <a:r>
              <a:rPr lang="en-US" sz="2000" b="1">
                <a:solidFill>
                  <a:srgbClr val="8E7CC3"/>
                </a:solidFill>
                <a:latin typeface="Courier"/>
                <a:ea typeface="Courier"/>
                <a:cs typeface="Courier"/>
                <a:sym typeface="Courier"/>
              </a:rPr>
              <a:t> </a:t>
            </a:r>
            <a:r>
              <a:rPr lang="en-US" sz="2000" b="1">
                <a:solidFill>
                  <a:srgbClr val="C9DAF8"/>
                </a:solidFill>
                <a:latin typeface="Courier"/>
                <a:ea typeface="Courier"/>
                <a:cs typeface="Courier"/>
                <a:sym typeface="Courier"/>
              </a:rPr>
              <a:t>}</a:t>
            </a:r>
            <a:r>
              <a:rPr lang="en-US" sz="2000" b="1">
                <a:solidFill>
                  <a:srgbClr val="6AA84F"/>
                </a:solidFill>
                <a:latin typeface="Courier"/>
                <a:ea typeface="Courier"/>
                <a:cs typeface="Courier"/>
                <a:sym typeface="Courier"/>
              </a:rPr>
              <a:t>”</a:t>
            </a:r>
            <a:endParaRPr sz="2000" b="1">
              <a:solidFill>
                <a:srgbClr val="6AA84F"/>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a:t>
            </a:r>
            <a:endParaRPr sz="2000" b="1">
              <a:solidFill>
                <a:srgbClr val="FF9900"/>
              </a:solidFill>
              <a:latin typeface="Courier"/>
              <a:ea typeface="Courier"/>
              <a:cs typeface="Courier"/>
              <a:sym typeface="Courie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0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1800" b="1">
                <a:latin typeface="Helvetica Neue"/>
                <a:ea typeface="Helvetica Neue"/>
                <a:cs typeface="Helvetica Neue"/>
                <a:sym typeface="Helvetica Neue"/>
              </a:rPr>
              <a:t>Exercise 8: Understanding &amp; Manipulating Data/Variables</a:t>
            </a:r>
            <a:endParaRPr sz="1800" b="1">
              <a:latin typeface="Helvetica Neue"/>
              <a:ea typeface="Helvetica Neue"/>
              <a:cs typeface="Helvetica Neue"/>
              <a:sym typeface="Helvetica Neue"/>
            </a:endParaRPr>
          </a:p>
        </p:txBody>
      </p:sp>
      <p:sp>
        <p:nvSpPr>
          <p:cNvPr id="748" name="Google Shape;748;p107"/>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8</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749" name="Google Shape;749;p10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0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Keeping Terraform in Sync with Infra</a:t>
            </a:r>
            <a:endParaRPr b="1">
              <a:latin typeface="Helvetica Neue"/>
              <a:ea typeface="Helvetica Neue"/>
              <a:cs typeface="Helvetica Neue"/>
              <a:sym typeface="Helvetica Neue"/>
            </a:endParaRPr>
          </a:p>
        </p:txBody>
      </p:sp>
      <p:sp>
        <p:nvSpPr>
          <p:cNvPr id="755" name="Google Shape;755;p108"/>
          <p:cNvSpPr txBox="1">
            <a:spLocks noGrp="1"/>
          </p:cNvSpPr>
          <p:nvPr>
            <p:ph type="body" idx="1"/>
          </p:nvPr>
        </p:nvSpPr>
        <p:spPr>
          <a:xfrm>
            <a:off x="630000" y="1114013"/>
            <a:ext cx="7884000" cy="34602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a:solidFill>
                  <a:srgbClr val="000000"/>
                </a:solidFill>
              </a:rPr>
              <a:t>configuration drift</a:t>
            </a:r>
            <a:endParaRPr>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a:solidFill>
                  <a:srgbClr val="000000"/>
                </a:solidFill>
              </a:rPr>
              <a:t>things change!</a:t>
            </a:r>
            <a:endParaRPr sz="1800">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a:solidFill>
                  <a:srgbClr val="000000"/>
                </a:solidFill>
              </a:rPr>
              <a:t>Terraform can bring those things back in line naturally</a:t>
            </a:r>
            <a:endParaRPr sz="1800">
              <a:solidFill>
                <a:srgbClr val="000000"/>
              </a:solidFill>
            </a:endParaRPr>
          </a:p>
          <a:p>
            <a:pPr marL="342900" marR="0" lvl="0" indent="-279400" algn="l" rtl="0">
              <a:lnSpc>
                <a:spcPct val="115000"/>
              </a:lnSpc>
              <a:spcBef>
                <a:spcPts val="0"/>
              </a:spcBef>
              <a:spcAft>
                <a:spcPts val="0"/>
              </a:spcAft>
              <a:buClr>
                <a:srgbClr val="000000"/>
              </a:buClr>
              <a:buSzPts val="1800"/>
              <a:buFont typeface="Consolas"/>
              <a:buChar char="●"/>
            </a:pPr>
            <a:r>
              <a:rPr lang="en-US" b="1">
                <a:solidFill>
                  <a:srgbClr val="000000"/>
                </a:solidFill>
                <a:latin typeface="Consolas"/>
                <a:ea typeface="Consolas"/>
                <a:cs typeface="Consolas"/>
                <a:sym typeface="Consolas"/>
              </a:rPr>
              <a:t>plan</a:t>
            </a:r>
            <a:endParaRPr b="1">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Char char="○"/>
            </a:pPr>
            <a:r>
              <a:rPr lang="en-US" sz="1800">
                <a:solidFill>
                  <a:srgbClr val="000000"/>
                </a:solidFill>
              </a:rPr>
              <a:t>when executing a plan, Terraform can output machine readable syntax (exit codes) that can be used to monitor for manual infra changes</a:t>
            </a:r>
            <a:endParaRPr sz="1800">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a:solidFill>
                  <a:srgbClr val="000000"/>
                </a:solidFill>
              </a:rPr>
              <a:t>if the infra changes, plans will suddenly detect drift and inform alarms</a:t>
            </a:r>
            <a:endParaRPr sz="1800">
              <a:solidFill>
                <a:srgbClr val="000000"/>
              </a:solidFill>
            </a:endParaRPr>
          </a:p>
          <a:p>
            <a:pPr marL="342900" marR="0" lvl="0" indent="-279400" algn="l" rtl="0">
              <a:lnSpc>
                <a:spcPct val="115000"/>
              </a:lnSpc>
              <a:spcBef>
                <a:spcPts val="0"/>
              </a:spcBef>
              <a:spcAft>
                <a:spcPts val="0"/>
              </a:spcAft>
              <a:buClr>
                <a:srgbClr val="000000"/>
              </a:buClr>
              <a:buSzPts val="1800"/>
              <a:buFont typeface="Consolas"/>
              <a:buChar char="●"/>
            </a:pPr>
            <a:r>
              <a:rPr lang="en-US" b="1">
                <a:solidFill>
                  <a:srgbClr val="000000"/>
                </a:solidFill>
                <a:latin typeface="Consolas"/>
                <a:ea typeface="Consolas"/>
                <a:cs typeface="Consolas"/>
                <a:sym typeface="Consolas"/>
              </a:rPr>
              <a:t>apply</a:t>
            </a:r>
            <a:endParaRPr b="1">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Char char="○"/>
            </a:pPr>
            <a:r>
              <a:rPr lang="en-US" sz="1800">
                <a:solidFill>
                  <a:srgbClr val="000000"/>
                </a:solidFill>
              </a:rPr>
              <a:t>thanks to Terraform’s idempotency, corrections are natural and easy</a:t>
            </a:r>
            <a:endParaRPr sz="1800">
              <a:solidFill>
                <a:srgbClr val="000000"/>
              </a:solidFill>
            </a:endParaRPr>
          </a:p>
        </p:txBody>
      </p:sp>
      <p:sp>
        <p:nvSpPr>
          <p:cNvPr id="756" name="Google Shape;756;p10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10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Keeping Terraform in Sync with Infra</a:t>
            </a:r>
            <a:endParaRPr b="1">
              <a:latin typeface="Helvetica Neue"/>
              <a:ea typeface="Helvetica Neue"/>
              <a:cs typeface="Helvetica Neue"/>
              <a:sym typeface="Helvetica Neue"/>
            </a:endParaRPr>
          </a:p>
        </p:txBody>
      </p:sp>
      <p:sp>
        <p:nvSpPr>
          <p:cNvPr id="762" name="Google Shape;762;p109"/>
          <p:cNvSpPr txBox="1">
            <a:spLocks noGrp="1"/>
          </p:cNvSpPr>
          <p:nvPr>
            <p:ph type="body" idx="1"/>
          </p:nvPr>
        </p:nvSpPr>
        <p:spPr>
          <a:xfrm>
            <a:off x="630000" y="1345275"/>
            <a:ext cx="7884000" cy="2962800"/>
          </a:xfrm>
          <a:prstGeom prst="rect">
            <a:avLst/>
          </a:prstGeom>
          <a:noFill/>
          <a:ln>
            <a:noFill/>
          </a:ln>
        </p:spPr>
        <p:txBody>
          <a:bodyPr spcFirstLastPara="1" wrap="square" lIns="0" tIns="35100" rIns="68575" bIns="34275" anchor="t" anchorCtr="0">
            <a:noAutofit/>
          </a:bodyPr>
          <a:lstStyle/>
          <a:p>
            <a:pPr marL="342900" marR="0" lvl="0" indent="-311150" algn="l" rtl="0">
              <a:lnSpc>
                <a:spcPct val="115000"/>
              </a:lnSpc>
              <a:spcBef>
                <a:spcPts val="0"/>
              </a:spcBef>
              <a:spcAft>
                <a:spcPts val="0"/>
              </a:spcAft>
              <a:buClr>
                <a:srgbClr val="000000"/>
              </a:buClr>
              <a:buSzPts val="2300"/>
              <a:buChar char="●"/>
            </a:pPr>
            <a:r>
              <a:rPr lang="en-US">
                <a:solidFill>
                  <a:srgbClr val="000000"/>
                </a:solidFill>
              </a:rPr>
              <a:t>what if we want to keep the changes?</a:t>
            </a:r>
            <a:endParaRPr>
              <a:solidFill>
                <a:srgbClr val="000000"/>
              </a:solidFill>
            </a:endParaRPr>
          </a:p>
          <a:p>
            <a:pPr marL="342900" marR="0" lvl="0" indent="-311150" algn="l" rtl="0">
              <a:lnSpc>
                <a:spcPct val="115000"/>
              </a:lnSpc>
              <a:spcBef>
                <a:spcPts val="0"/>
              </a:spcBef>
              <a:spcAft>
                <a:spcPts val="0"/>
              </a:spcAft>
              <a:buClr>
                <a:srgbClr val="000000"/>
              </a:buClr>
              <a:buSzPts val="2300"/>
              <a:buChar char="●"/>
            </a:pPr>
            <a:r>
              <a:rPr lang="en-US">
                <a:solidFill>
                  <a:srgbClr val="000000"/>
                </a:solidFill>
              </a:rPr>
              <a:t>you can import them</a:t>
            </a:r>
            <a:endParaRPr>
              <a:solidFill>
                <a:srgbClr val="000000"/>
              </a:solidFill>
            </a:endParaRPr>
          </a:p>
          <a:p>
            <a:pPr marL="685800" marR="0" lvl="1" indent="-311150" algn="l" rtl="0">
              <a:lnSpc>
                <a:spcPct val="115000"/>
              </a:lnSpc>
              <a:spcBef>
                <a:spcPts val="0"/>
              </a:spcBef>
              <a:spcAft>
                <a:spcPts val="0"/>
              </a:spcAft>
              <a:buClr>
                <a:srgbClr val="000000"/>
              </a:buClr>
              <a:buSzPts val="2300"/>
              <a:buChar char="○"/>
            </a:pPr>
            <a:r>
              <a:rPr lang="en-US">
                <a:solidFill>
                  <a:srgbClr val="000000"/>
                </a:solidFill>
              </a:rPr>
              <a:t>use </a:t>
            </a:r>
            <a:r>
              <a:rPr lang="en-US" b="1">
                <a:solidFill>
                  <a:srgbClr val="000000"/>
                </a:solidFill>
                <a:latin typeface="Consolas"/>
                <a:ea typeface="Consolas"/>
                <a:cs typeface="Consolas"/>
                <a:sym typeface="Consolas"/>
              </a:rPr>
              <a:t>terraform import</a:t>
            </a:r>
            <a:r>
              <a:rPr lang="en-US">
                <a:solidFill>
                  <a:srgbClr val="000000"/>
                </a:solidFill>
              </a:rPr>
              <a:t> to pull in the changes to the state</a:t>
            </a:r>
            <a:endParaRPr>
              <a:solidFill>
                <a:srgbClr val="000000"/>
              </a:solidFill>
            </a:endParaRPr>
          </a:p>
          <a:p>
            <a:pPr marL="685800" marR="0" lvl="1" indent="-311150" algn="l" rtl="0">
              <a:lnSpc>
                <a:spcPct val="115000"/>
              </a:lnSpc>
              <a:spcBef>
                <a:spcPts val="0"/>
              </a:spcBef>
              <a:spcAft>
                <a:spcPts val="0"/>
              </a:spcAft>
              <a:buClr>
                <a:srgbClr val="000000"/>
              </a:buClr>
              <a:buSzPts val="2300"/>
              <a:buChar char="○"/>
            </a:pPr>
            <a:r>
              <a:rPr lang="en-US">
                <a:solidFill>
                  <a:srgbClr val="000000"/>
                </a:solidFill>
              </a:rPr>
              <a:t>must also change the Terraform config to match any changes</a:t>
            </a:r>
            <a:endParaRPr>
              <a:solidFill>
                <a:srgbClr val="000000"/>
              </a:solidFill>
            </a:endParaRPr>
          </a:p>
          <a:p>
            <a:pPr marL="685800" marR="0" lvl="1" indent="-311150" algn="l" rtl="0">
              <a:lnSpc>
                <a:spcPct val="115000"/>
              </a:lnSpc>
              <a:spcBef>
                <a:spcPts val="0"/>
              </a:spcBef>
              <a:spcAft>
                <a:spcPts val="0"/>
              </a:spcAft>
              <a:buClr>
                <a:srgbClr val="000000"/>
              </a:buClr>
              <a:buSzPts val="2300"/>
              <a:buChar char="○"/>
            </a:pPr>
            <a:r>
              <a:rPr lang="en-US">
                <a:solidFill>
                  <a:srgbClr val="000000"/>
                </a:solidFill>
              </a:rPr>
              <a:t>if you have a clean plan with no planned changes, you were successful</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e.g., </a:t>
            </a:r>
            <a:endParaRPr>
              <a:solidFill>
                <a:srgbClr val="000000"/>
              </a:solidFill>
            </a:endParaRPr>
          </a:p>
          <a:p>
            <a:pPr marL="685800" marR="0" lvl="0" indent="0" algn="l" rtl="0">
              <a:lnSpc>
                <a:spcPct val="115000"/>
              </a:lnSpc>
              <a:spcBef>
                <a:spcPts val="0"/>
              </a:spcBef>
              <a:spcAft>
                <a:spcPts val="0"/>
              </a:spcAft>
              <a:buNone/>
            </a:pPr>
            <a:r>
              <a:rPr lang="en-US" b="1">
                <a:solidFill>
                  <a:srgbClr val="000000"/>
                </a:solidFill>
                <a:latin typeface="Consolas"/>
                <a:ea typeface="Consolas"/>
                <a:cs typeface="Consolas"/>
                <a:sym typeface="Consolas"/>
              </a:rPr>
              <a:t>terraform import aws_instance.my_instance i-abcd1234</a:t>
            </a:r>
            <a:endParaRPr b="1">
              <a:solidFill>
                <a:srgbClr val="000000"/>
              </a:solidFill>
              <a:latin typeface="Consolas"/>
              <a:ea typeface="Consolas"/>
              <a:cs typeface="Consolas"/>
              <a:sym typeface="Consolas"/>
            </a:endParaRPr>
          </a:p>
        </p:txBody>
      </p:sp>
      <p:sp>
        <p:nvSpPr>
          <p:cNvPr id="763" name="Google Shape;763;p10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10"/>
          <p:cNvSpPr txBox="1">
            <a:spLocks noGrp="1"/>
          </p:cNvSpPr>
          <p:nvPr>
            <p:ph type="sldNum" idx="12"/>
          </p:nvPr>
        </p:nvSpPr>
        <p:spPr>
          <a:xfrm>
            <a:off x="8504999" y="4902993"/>
            <a:ext cx="625500" cy="223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95</a:t>
            </a:fld>
            <a:endParaRPr/>
          </a:p>
        </p:txBody>
      </p:sp>
      <p:sp>
        <p:nvSpPr>
          <p:cNvPr id="770" name="Google Shape;770;p110"/>
          <p:cNvSpPr txBox="1"/>
          <p:nvPr/>
        </p:nvSpPr>
        <p:spPr>
          <a:xfrm>
            <a:off x="0" y="0"/>
            <a:ext cx="2307300" cy="5150400"/>
          </a:xfrm>
          <a:prstGeom prst="rect">
            <a:avLst/>
          </a:prstGeom>
          <a:solidFill>
            <a:srgbClr val="F17E3A"/>
          </a:solidFill>
          <a:ln>
            <a:noFill/>
          </a:ln>
        </p:spPr>
        <p:txBody>
          <a:bodyPr spcFirstLastPara="1" wrap="square" lIns="68575" tIns="68575" rIns="68575" bIns="68575" anchor="t" anchorCtr="0">
            <a:noAutofit/>
          </a:bodyPr>
          <a:lstStyle/>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r>
              <a:rPr lang="en-US" sz="1100">
                <a:solidFill>
                  <a:srgbClr val="FFFFFF"/>
                </a:solidFill>
                <a:latin typeface="Helvetica Neue Light"/>
                <a:ea typeface="Helvetica Neue Light"/>
                <a:cs typeface="Helvetica Neue Light"/>
                <a:sym typeface="Helvetica Neue Light"/>
              </a:rPr>
              <a:t>Big picture look at</a:t>
            </a: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r>
              <a:rPr lang="en-US" sz="1800" b="1">
                <a:solidFill>
                  <a:srgbClr val="FFFFFF"/>
                </a:solidFill>
                <a:latin typeface="Helvetica Neue"/>
                <a:ea typeface="Helvetica Neue"/>
                <a:cs typeface="Helvetica Neue"/>
                <a:sym typeface="Helvetica Neue"/>
              </a:rPr>
              <a:t>Terraform Command Flow</a:t>
            </a:r>
            <a:endParaRPr sz="1800" b="1">
              <a:solidFill>
                <a:srgbClr val="FFFFFF"/>
              </a:solidFill>
              <a:latin typeface="Helvetica Neue"/>
              <a:ea typeface="Helvetica Neue"/>
              <a:cs typeface="Helvetica Neue"/>
              <a:sym typeface="Helvetica Neue"/>
            </a:endParaRPr>
          </a:p>
        </p:txBody>
      </p:sp>
      <p:pic>
        <p:nvPicPr>
          <p:cNvPr id="771" name="Google Shape;771;p110"/>
          <p:cNvPicPr preferRelativeResize="0"/>
          <p:nvPr/>
        </p:nvPicPr>
        <p:blipFill>
          <a:blip r:embed="rId3">
            <a:alphaModFix/>
          </a:blip>
          <a:stretch>
            <a:fillRect/>
          </a:stretch>
        </p:blipFill>
        <p:spPr>
          <a:xfrm>
            <a:off x="2421450" y="0"/>
            <a:ext cx="6635956" cy="514350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11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Exercise 9: Resource Counts and Conditionals</a:t>
            </a:r>
            <a:endParaRPr sz="2300" b="1">
              <a:latin typeface="Helvetica Neue"/>
              <a:ea typeface="Helvetica Neue"/>
              <a:cs typeface="Helvetica Neue"/>
              <a:sym typeface="Helvetica Neue"/>
            </a:endParaRPr>
          </a:p>
        </p:txBody>
      </p:sp>
      <p:sp>
        <p:nvSpPr>
          <p:cNvPr id="777" name="Google Shape;777;p111"/>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9</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778" name="Google Shape;778;p11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112"/>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Terraform Expressions</a:t>
            </a:r>
            <a:endParaRPr sz="2300" b="1">
              <a:latin typeface="Helvetica Neue"/>
              <a:ea typeface="Helvetica Neue"/>
              <a:cs typeface="Helvetica Neue"/>
              <a:sym typeface="Helvetica Neue"/>
            </a:endParaRPr>
          </a:p>
        </p:txBody>
      </p:sp>
      <p:sp>
        <p:nvSpPr>
          <p:cNvPr id="784" name="Google Shape;784;p112"/>
          <p:cNvSpPr txBox="1">
            <a:spLocks noGrp="1"/>
          </p:cNvSpPr>
          <p:nvPr>
            <p:ph type="body" idx="1"/>
          </p:nvPr>
        </p:nvSpPr>
        <p:spPr>
          <a:xfrm>
            <a:off x="158400" y="1087322"/>
            <a:ext cx="8827200" cy="3606900"/>
          </a:xfrm>
          <a:prstGeom prst="rect">
            <a:avLst/>
          </a:prstGeom>
          <a:noFill/>
          <a:ln>
            <a:noFill/>
          </a:ln>
        </p:spPr>
        <p:txBody>
          <a:bodyPr spcFirstLastPara="1" wrap="square" lIns="0" tIns="35100" rIns="68575" bIns="34275" anchor="t" anchorCtr="0">
            <a:noAutofit/>
          </a:bodyPr>
          <a:lstStyle/>
          <a:p>
            <a:pPr marL="342900" lvl="0" indent="-279400" algn="l" rtl="0">
              <a:lnSpc>
                <a:spcPct val="115000"/>
              </a:lnSpc>
              <a:spcBef>
                <a:spcPts val="0"/>
              </a:spcBef>
              <a:spcAft>
                <a:spcPts val="0"/>
              </a:spcAft>
              <a:buClr>
                <a:srgbClr val="000000"/>
              </a:buClr>
              <a:buSzPts val="1800"/>
              <a:buChar char="•"/>
            </a:pPr>
            <a:r>
              <a:rPr lang="en-US">
                <a:solidFill>
                  <a:schemeClr val="dk1"/>
                </a:solidFill>
              </a:rPr>
              <a:t>can set attributes, outputs and locals to expressions</a:t>
            </a:r>
            <a:endParaRPr>
              <a:solidFill>
                <a:schemeClr val="dk1"/>
              </a:solidFill>
            </a:endParaRPr>
          </a:p>
          <a:p>
            <a:pPr marL="342900" lvl="0" indent="-279400" algn="l" rtl="0">
              <a:lnSpc>
                <a:spcPct val="115000"/>
              </a:lnSpc>
              <a:spcBef>
                <a:spcPts val="0"/>
              </a:spcBef>
              <a:spcAft>
                <a:spcPts val="0"/>
              </a:spcAft>
              <a:buClr>
                <a:srgbClr val="000000"/>
              </a:buClr>
              <a:buSzPts val="1800"/>
              <a:buChar char="•"/>
            </a:pPr>
            <a:r>
              <a:rPr lang="en-US">
                <a:solidFill>
                  <a:schemeClr val="dk1"/>
                </a:solidFill>
              </a:rPr>
              <a:t>expressions can refer to</a:t>
            </a:r>
            <a:endParaRPr>
              <a:solidFill>
                <a:schemeClr val="dk1"/>
              </a:solidFill>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literal values or complex literal values:</a:t>
            </a:r>
            <a:r>
              <a:rPr lang="en-US" sz="1800">
                <a:solidFill>
                  <a:schemeClr val="dk1"/>
                </a:solidFill>
                <a:latin typeface="Helvetica Neue"/>
                <a:ea typeface="Helvetica Neue"/>
                <a:cs typeface="Helvetica Neue"/>
                <a:sym typeface="Helvetica Neue"/>
              </a:rPr>
              <a:t> </a:t>
            </a:r>
            <a:r>
              <a:rPr lang="en-US" sz="1800" b="1">
                <a:solidFill>
                  <a:schemeClr val="dk1"/>
                </a:solidFill>
                <a:latin typeface="Consolas"/>
                <a:ea typeface="Consolas"/>
                <a:cs typeface="Consolas"/>
                <a:sym typeface="Consolas"/>
              </a:rPr>
              <a:t>true, 13,“us-west1”,[1, 2],{a:1, b:2}</a:t>
            </a:r>
            <a:endParaRPr sz="1800"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resource or data source attributes: </a:t>
            </a:r>
            <a:r>
              <a:rPr lang="en-US" sz="1800" b="1">
                <a:solidFill>
                  <a:schemeClr val="dk1"/>
                </a:solidFill>
                <a:latin typeface="Consolas"/>
                <a:ea typeface="Consolas"/>
                <a:cs typeface="Consolas"/>
                <a:sym typeface="Consolas"/>
              </a:rPr>
              <a:t>&lt;RESOURCE TYPE&gt;.&lt;NAME&gt;, data.&lt;DATA TYPE&gt;.&lt;NAME&gt;</a:t>
            </a:r>
            <a:endParaRPr sz="1800"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type indices:</a:t>
            </a:r>
            <a:r>
              <a:rPr lang="en-US" sz="1800">
                <a:solidFill>
                  <a:schemeClr val="dk1"/>
                </a:solidFill>
                <a:latin typeface="Helvetica Neue"/>
                <a:ea typeface="Helvetica Neue"/>
                <a:cs typeface="Helvetica Neue"/>
                <a:sym typeface="Helvetica Neue"/>
              </a:rPr>
              <a:t> </a:t>
            </a:r>
            <a:r>
              <a:rPr lang="en-US" sz="1800" b="1">
                <a:solidFill>
                  <a:schemeClr val="dk1"/>
                </a:solidFill>
                <a:latin typeface="Consolas"/>
                <a:ea typeface="Consolas"/>
                <a:cs typeface="Consolas"/>
                <a:sym typeface="Consolas"/>
              </a:rPr>
              <a:t>local.list[3], local.object.attrname, local.map["keyname"]</a:t>
            </a:r>
            <a:endParaRPr sz="1800"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variables:</a:t>
            </a:r>
            <a:r>
              <a:rPr lang="en-US" sz="1800">
                <a:solidFill>
                  <a:schemeClr val="dk1"/>
                </a:solidFill>
                <a:latin typeface="Helvetica Neue"/>
                <a:ea typeface="Helvetica Neue"/>
                <a:cs typeface="Helvetica Neue"/>
                <a:sym typeface="Helvetica Neue"/>
              </a:rPr>
              <a:t> </a:t>
            </a:r>
            <a:r>
              <a:rPr lang="en-US" sz="1800" b="1">
                <a:solidFill>
                  <a:schemeClr val="dk1"/>
                </a:solidFill>
                <a:latin typeface="Consolas"/>
                <a:ea typeface="Consolas"/>
                <a:cs typeface="Consolas"/>
                <a:sym typeface="Consolas"/>
              </a:rPr>
              <a:t>var.&lt;NAME&gt;</a:t>
            </a:r>
            <a:endParaRPr sz="1800"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locals:</a:t>
            </a:r>
            <a:r>
              <a:rPr lang="en-US" sz="1800">
                <a:solidFill>
                  <a:schemeClr val="dk1"/>
                </a:solidFill>
                <a:latin typeface="Helvetica Neue"/>
                <a:ea typeface="Helvetica Neue"/>
                <a:cs typeface="Helvetica Neue"/>
                <a:sym typeface="Helvetica Neue"/>
              </a:rPr>
              <a:t> </a:t>
            </a:r>
            <a:r>
              <a:rPr lang="en-US" sz="1800" b="1">
                <a:solidFill>
                  <a:schemeClr val="dk1"/>
                </a:solidFill>
                <a:latin typeface="Consolas"/>
                <a:ea typeface="Consolas"/>
                <a:cs typeface="Consolas"/>
                <a:sym typeface="Consolas"/>
              </a:rPr>
              <a:t>local.&lt;NAME&gt;</a:t>
            </a:r>
            <a:endParaRPr sz="1800" b="1">
              <a:solidFill>
                <a:schemeClr val="dk1"/>
              </a:solidFill>
              <a:latin typeface="Consolas"/>
              <a:ea typeface="Consolas"/>
              <a:cs typeface="Consolas"/>
              <a:sym typeface="Consolas"/>
            </a:endParaRPr>
          </a:p>
          <a:p>
            <a:pPr marL="685800" lvl="0" indent="0" algn="l" rtl="0">
              <a:lnSpc>
                <a:spcPct val="115000"/>
              </a:lnSpc>
              <a:spcBef>
                <a:spcPts val="0"/>
              </a:spcBef>
              <a:spcAft>
                <a:spcPts val="0"/>
              </a:spcAft>
              <a:buNone/>
            </a:pPr>
            <a:r>
              <a:rPr lang="en-US" sz="1800">
                <a:solidFill>
                  <a:schemeClr val="dk1"/>
                </a:solidFill>
              </a:rPr>
              <a:t>…</a:t>
            </a:r>
            <a:r>
              <a:rPr lang="en-US" sz="1800">
                <a:solidFill>
                  <a:schemeClr val="dk1"/>
                </a:solidFill>
                <a:latin typeface="Courier New"/>
                <a:ea typeface="Courier New"/>
                <a:cs typeface="Courier New"/>
                <a:sym typeface="Courier New"/>
              </a:rPr>
              <a:t>	</a:t>
            </a:r>
            <a:endParaRPr sz="1800">
              <a:solidFill>
                <a:schemeClr val="dk1"/>
              </a:solidFill>
              <a:latin typeface="Consolas"/>
              <a:ea typeface="Consolas"/>
              <a:cs typeface="Consolas"/>
              <a:sym typeface="Consolas"/>
            </a:endParaRPr>
          </a:p>
        </p:txBody>
      </p:sp>
      <p:sp>
        <p:nvSpPr>
          <p:cNvPr id="785" name="Google Shape;785;p112"/>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1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Terraform Expressions (cont’d)</a:t>
            </a:r>
            <a:endParaRPr sz="2300" b="1">
              <a:latin typeface="Helvetica Neue"/>
              <a:ea typeface="Helvetica Neue"/>
              <a:cs typeface="Helvetica Neue"/>
              <a:sym typeface="Helvetica Neue"/>
            </a:endParaRPr>
          </a:p>
        </p:txBody>
      </p:sp>
      <p:sp>
        <p:nvSpPr>
          <p:cNvPr id="791" name="Google Shape;791;p113"/>
          <p:cNvSpPr txBox="1">
            <a:spLocks noGrp="1"/>
          </p:cNvSpPr>
          <p:nvPr>
            <p:ph type="body" idx="1"/>
          </p:nvPr>
        </p:nvSpPr>
        <p:spPr>
          <a:xfrm>
            <a:off x="108431" y="1083113"/>
            <a:ext cx="8827200" cy="3645000"/>
          </a:xfrm>
          <a:prstGeom prst="rect">
            <a:avLst/>
          </a:prstGeom>
          <a:noFill/>
          <a:ln>
            <a:noFill/>
          </a:ln>
        </p:spPr>
        <p:txBody>
          <a:bodyPr spcFirstLastPara="1" wrap="square" lIns="0" tIns="35100" rIns="68575" bIns="34275" anchor="t" anchorCtr="0">
            <a:noAutofit/>
          </a:bodyPr>
          <a:lstStyle/>
          <a:p>
            <a:pPr marL="685800" lvl="1" indent="-279400" algn="l" rtl="0">
              <a:lnSpc>
                <a:spcPct val="115000"/>
              </a:lnSpc>
              <a:spcBef>
                <a:spcPts val="0"/>
              </a:spcBef>
              <a:spcAft>
                <a:spcPts val="0"/>
              </a:spcAft>
              <a:buClr>
                <a:srgbClr val="000000"/>
              </a:buClr>
              <a:buSzPts val="1800"/>
              <a:buChar char="•"/>
            </a:pPr>
            <a:r>
              <a:rPr lang="en-US" sz="1800">
                <a:solidFill>
                  <a:schemeClr val="dk1"/>
                </a:solidFill>
              </a:rPr>
              <a:t>module outputs:</a:t>
            </a:r>
            <a:r>
              <a:rPr lang="en-US" sz="1800">
                <a:solidFill>
                  <a:schemeClr val="dk1"/>
                </a:solidFill>
                <a:latin typeface="Helvetica Neue"/>
                <a:ea typeface="Helvetica Neue"/>
                <a:cs typeface="Helvetica Neue"/>
                <a:sym typeface="Helvetica Neue"/>
              </a:rPr>
              <a:t> </a:t>
            </a:r>
            <a:r>
              <a:rPr lang="en-US" sz="1800" b="1">
                <a:solidFill>
                  <a:schemeClr val="dk1"/>
                </a:solidFill>
                <a:latin typeface="Consolas"/>
                <a:ea typeface="Consolas"/>
                <a:cs typeface="Consolas"/>
                <a:sym typeface="Consolas"/>
              </a:rPr>
              <a:t>module.&lt;MODULE NAME&gt;.&lt;OUTPUT NAME&gt;</a:t>
            </a:r>
            <a:endParaRPr sz="1800"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path variables: </a:t>
            </a:r>
            <a:r>
              <a:rPr lang="en-US" sz="1800" b="1">
                <a:solidFill>
                  <a:schemeClr val="dk1"/>
                </a:solidFill>
                <a:latin typeface="Consolas"/>
                <a:ea typeface="Consolas"/>
                <a:cs typeface="Consolas"/>
                <a:sym typeface="Consolas"/>
              </a:rPr>
              <a:t>path.module, path.root, path.cwd</a:t>
            </a:r>
            <a:endParaRPr sz="1800"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workspace setting: </a:t>
            </a:r>
            <a:r>
              <a:rPr lang="en-US" sz="1800" b="1">
                <a:solidFill>
                  <a:schemeClr val="dk1"/>
                </a:solidFill>
                <a:latin typeface="Consolas"/>
                <a:ea typeface="Consolas"/>
                <a:cs typeface="Consolas"/>
                <a:sym typeface="Consolas"/>
              </a:rPr>
              <a:t>terraform.workspace</a:t>
            </a:r>
            <a:endParaRPr sz="1800"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built-in functions using any of the above as arguments </a:t>
            </a:r>
            <a:endParaRPr sz="1800">
              <a:solidFill>
                <a:schemeClr val="dk1"/>
              </a:solidFill>
            </a:endParaRPr>
          </a:p>
          <a:p>
            <a:pPr marL="1028700" lvl="2" indent="-279400" algn="l" rtl="0">
              <a:lnSpc>
                <a:spcPct val="115000"/>
              </a:lnSpc>
              <a:spcBef>
                <a:spcPts val="0"/>
              </a:spcBef>
              <a:spcAft>
                <a:spcPts val="0"/>
              </a:spcAft>
              <a:buClr>
                <a:srgbClr val="000000"/>
              </a:buClr>
              <a:buSzPts val="1800"/>
              <a:buChar char="•"/>
            </a:pPr>
            <a:r>
              <a:rPr lang="en-US" sz="1800" b="1">
                <a:solidFill>
                  <a:schemeClr val="dk1"/>
                </a:solidFill>
                <a:latin typeface="Consolas"/>
                <a:ea typeface="Consolas"/>
                <a:cs typeface="Consolas"/>
                <a:sym typeface="Consolas"/>
              </a:rPr>
              <a:t>max(5, 12, var.my_value)</a:t>
            </a:r>
            <a:endParaRPr sz="1800"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arithmetic, logical, or comparison operators combining the above</a:t>
            </a:r>
            <a:endParaRPr sz="1800">
              <a:solidFill>
                <a:schemeClr val="dk1"/>
              </a:solidFill>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conditional expressions:</a:t>
            </a:r>
            <a:r>
              <a:rPr lang="en-US" sz="1800">
                <a:solidFill>
                  <a:schemeClr val="dk1"/>
                </a:solidFill>
                <a:latin typeface="Helvetica Neue"/>
                <a:ea typeface="Helvetica Neue"/>
                <a:cs typeface="Helvetica Neue"/>
                <a:sym typeface="Helvetica Neue"/>
              </a:rPr>
              <a:t> </a:t>
            </a:r>
            <a:r>
              <a:rPr lang="en-US" sz="1800" b="1">
                <a:solidFill>
                  <a:schemeClr val="dk1"/>
                </a:solidFill>
                <a:latin typeface="Consolas"/>
                <a:ea typeface="Consolas"/>
                <a:cs typeface="Consolas"/>
                <a:sym typeface="Consolas"/>
              </a:rPr>
              <a:t>var.a != "" ? var.a : “default-a”</a:t>
            </a:r>
            <a:endParaRPr sz="1800"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string template interpolation: </a:t>
            </a:r>
            <a:r>
              <a:rPr lang="en-US" sz="1800">
                <a:solidFill>
                  <a:schemeClr val="dk1"/>
                </a:solidFill>
                <a:latin typeface="Helvetica Neue"/>
                <a:ea typeface="Helvetica Neue"/>
                <a:cs typeface="Helvetica Neue"/>
                <a:sym typeface="Helvetica Neue"/>
              </a:rPr>
              <a:t> </a:t>
            </a:r>
            <a:r>
              <a:rPr lang="en-US" sz="1800" b="1">
                <a:solidFill>
                  <a:schemeClr val="dk1"/>
                </a:solidFill>
                <a:latin typeface="Consolas"/>
                <a:ea typeface="Consolas"/>
                <a:cs typeface="Consolas"/>
                <a:sym typeface="Consolas"/>
              </a:rPr>
              <a:t>“Hello, ${var.name}!”</a:t>
            </a:r>
            <a:endParaRPr sz="1800"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string template directives (new in v0.12):</a:t>
            </a:r>
            <a:r>
              <a:rPr lang="en-US" sz="1800">
                <a:solidFill>
                  <a:schemeClr val="dk1"/>
                </a:solidFill>
                <a:latin typeface="Helvetica Neue"/>
                <a:ea typeface="Helvetica Neue"/>
                <a:cs typeface="Helvetica Neue"/>
                <a:sym typeface="Helvetica Neue"/>
              </a:rPr>
              <a:t> </a:t>
            </a:r>
            <a:endParaRPr sz="1800">
              <a:solidFill>
                <a:schemeClr val="dk1"/>
              </a:solidFill>
              <a:latin typeface="Helvetica Neue"/>
              <a:ea typeface="Helvetica Neue"/>
              <a:cs typeface="Helvetica Neue"/>
              <a:sym typeface="Helvetica Neue"/>
            </a:endParaRPr>
          </a:p>
          <a:p>
            <a:pPr marL="342900" lvl="0" indent="342900" algn="l" rtl="0">
              <a:lnSpc>
                <a:spcPct val="115000"/>
              </a:lnSpc>
              <a:spcBef>
                <a:spcPts val="0"/>
              </a:spcBef>
              <a:spcAft>
                <a:spcPts val="0"/>
              </a:spcAft>
              <a:buNone/>
            </a:pPr>
            <a:r>
              <a:rPr lang="en-US" sz="1700" b="1">
                <a:solidFill>
                  <a:schemeClr val="dk1"/>
                </a:solidFill>
                <a:latin typeface="Consolas"/>
                <a:ea typeface="Consolas"/>
                <a:cs typeface="Consolas"/>
                <a:sym typeface="Consolas"/>
              </a:rPr>
              <a:t>"Hello, %{ if var.name != "" }${var.name}%{ else }unnamed%{ endif }!"</a:t>
            </a:r>
            <a:endParaRPr sz="1700" b="1">
              <a:solidFill>
                <a:srgbClr val="000000"/>
              </a:solidFill>
              <a:latin typeface="Consolas"/>
              <a:ea typeface="Consolas"/>
              <a:cs typeface="Consolas"/>
              <a:sym typeface="Consolas"/>
            </a:endParaRPr>
          </a:p>
        </p:txBody>
      </p:sp>
      <p:sp>
        <p:nvSpPr>
          <p:cNvPr id="792" name="Google Shape;792;p11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9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1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Terraform Expressions (cont’d)</a:t>
            </a:r>
            <a:endParaRPr sz="2300" b="1">
              <a:latin typeface="Helvetica Neue"/>
              <a:ea typeface="Helvetica Neue"/>
              <a:cs typeface="Helvetica Neue"/>
              <a:sym typeface="Helvetica Neue"/>
            </a:endParaRPr>
          </a:p>
        </p:txBody>
      </p:sp>
      <p:sp>
        <p:nvSpPr>
          <p:cNvPr id="798" name="Google Shape;798;p11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99</a:t>
            </a:fld>
            <a:endParaRPr/>
          </a:p>
        </p:txBody>
      </p:sp>
      <p:sp>
        <p:nvSpPr>
          <p:cNvPr id="799" name="Google Shape;799;p114"/>
          <p:cNvSpPr txBox="1"/>
          <p:nvPr/>
        </p:nvSpPr>
        <p:spPr>
          <a:xfrm>
            <a:off x="556050" y="945544"/>
            <a:ext cx="7300500" cy="681000"/>
          </a:xfrm>
          <a:prstGeom prst="rect">
            <a:avLst/>
          </a:prstGeom>
          <a:noFill/>
          <a:ln>
            <a:noFill/>
          </a:ln>
        </p:spPr>
        <p:txBody>
          <a:bodyPr spcFirstLastPara="1" wrap="square" lIns="68575" tIns="68575" rIns="68575" bIns="68575" anchor="t" anchorCtr="0">
            <a:noAutofit/>
          </a:bodyPr>
          <a:lstStyle/>
          <a:p>
            <a:pPr marL="342900" lvl="0" indent="-279400" algn="l" rtl="0">
              <a:spcBef>
                <a:spcPts val="0"/>
              </a:spcBef>
              <a:spcAft>
                <a:spcPts val="0"/>
              </a:spcAft>
              <a:buSzPts val="1800"/>
              <a:buFont typeface="Helvetica Neue Light"/>
              <a:buChar char="●"/>
            </a:pPr>
            <a:r>
              <a:rPr lang="en-US" sz="1800">
                <a:latin typeface="Helvetica Neue Light"/>
                <a:ea typeface="Helvetica Neue Light"/>
                <a:cs typeface="Helvetica Neue Light"/>
                <a:sym typeface="Helvetica Neue Light"/>
              </a:rPr>
              <a:t>Multi-line string templates (“heredoc” syntax, new in v0.12)</a:t>
            </a:r>
            <a:endParaRPr sz="1800">
              <a:latin typeface="Helvetica Neue Light"/>
              <a:ea typeface="Helvetica Neue Light"/>
              <a:cs typeface="Helvetica Neue Light"/>
              <a:sym typeface="Helvetica Neue Light"/>
            </a:endParaRPr>
          </a:p>
          <a:p>
            <a:pPr marL="342900" lvl="0" indent="-279400" algn="l" rtl="0">
              <a:spcBef>
                <a:spcPts val="0"/>
              </a:spcBef>
              <a:spcAft>
                <a:spcPts val="0"/>
              </a:spcAft>
              <a:buSzPts val="1800"/>
              <a:buFont typeface="Helvetica Neue"/>
              <a:buChar char="●"/>
            </a:pPr>
            <a:r>
              <a:rPr lang="en-US" sz="1800">
                <a:latin typeface="Helvetica Neue Light"/>
                <a:ea typeface="Helvetica Neue Light"/>
                <a:cs typeface="Helvetica Neue Light"/>
                <a:sym typeface="Helvetica Neue Light"/>
              </a:rPr>
              <a:t>Looping string directive (</a:t>
            </a:r>
            <a:r>
              <a:rPr lang="en-US" sz="1800" b="1">
                <a:latin typeface="Consolas"/>
                <a:ea typeface="Consolas"/>
                <a:cs typeface="Consolas"/>
                <a:sym typeface="Consolas"/>
              </a:rPr>
              <a:t>for/endfor</a:t>
            </a:r>
            <a:r>
              <a:rPr lang="en-US" sz="1800">
                <a:latin typeface="Helvetica Neue Light"/>
                <a:ea typeface="Helvetica Neue Light"/>
                <a:cs typeface="Helvetica Neue Light"/>
                <a:sym typeface="Helvetica Neue Light"/>
              </a:rPr>
              <a:t>, new in v0.12)</a:t>
            </a:r>
            <a:endParaRPr sz="1800">
              <a:latin typeface="Helvetica Neue Light"/>
              <a:ea typeface="Helvetica Neue Light"/>
              <a:cs typeface="Helvetica Neue Light"/>
              <a:sym typeface="Helvetica Neue Light"/>
            </a:endParaRPr>
          </a:p>
        </p:txBody>
      </p:sp>
      <p:sp>
        <p:nvSpPr>
          <p:cNvPr id="800" name="Google Shape;800;p114"/>
          <p:cNvSpPr txBox="1">
            <a:spLocks noGrp="1"/>
          </p:cNvSpPr>
          <p:nvPr>
            <p:ph type="body" idx="1"/>
          </p:nvPr>
        </p:nvSpPr>
        <p:spPr>
          <a:xfrm>
            <a:off x="246825" y="1746788"/>
            <a:ext cx="8650200" cy="23844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b="1">
              <a:solidFill>
                <a:srgbClr val="00FF00"/>
              </a:solidFill>
              <a:latin typeface="Courier"/>
              <a:ea typeface="Courier"/>
              <a:cs typeface="Courier"/>
              <a:sym typeface="Courier"/>
            </a:endParaRPr>
          </a:p>
          <a:p>
            <a:pPr marL="0" lvl="0" indent="0" algn="l" rtl="0">
              <a:spcBef>
                <a:spcPts val="0"/>
              </a:spcBef>
              <a:spcAft>
                <a:spcPts val="0"/>
              </a:spcAft>
              <a:buNone/>
            </a:pPr>
            <a:r>
              <a:rPr lang="en-US" b="1">
                <a:solidFill>
                  <a:srgbClr val="00FF00"/>
                </a:solidFill>
                <a:latin typeface="Courier"/>
                <a:ea typeface="Courier"/>
                <a:cs typeface="Courier"/>
                <a:sym typeface="Courier"/>
              </a:rPr>
              <a:t>&lt;&lt;EOT</a:t>
            </a:r>
            <a:endParaRPr b="1">
              <a:solidFill>
                <a:srgbClr val="FF9900"/>
              </a:solidFill>
              <a:latin typeface="Courier"/>
              <a:ea typeface="Courier"/>
              <a:cs typeface="Courier"/>
              <a:sym typeface="Courier"/>
            </a:endParaRPr>
          </a:p>
          <a:p>
            <a:pPr marL="0" lvl="0" indent="0" algn="l" rtl="0">
              <a:spcBef>
                <a:spcPts val="0"/>
              </a:spcBef>
              <a:spcAft>
                <a:spcPts val="0"/>
              </a:spcAft>
              <a:buNone/>
            </a:pPr>
            <a:r>
              <a:rPr lang="en-US" b="1">
                <a:solidFill>
                  <a:srgbClr val="FF0000"/>
                </a:solidFill>
                <a:latin typeface="Courier"/>
                <a:ea typeface="Courier"/>
                <a:cs typeface="Courier"/>
                <a:sym typeface="Courier"/>
              </a:rPr>
              <a:t>%{ for ip in aws_instance.example.*.private_ip }</a:t>
            </a:r>
            <a:endParaRPr b="1">
              <a:solidFill>
                <a:srgbClr val="FF0000"/>
              </a:solidFill>
              <a:latin typeface="Courier"/>
              <a:ea typeface="Courier"/>
              <a:cs typeface="Courier"/>
              <a:sym typeface="Courier"/>
            </a:endParaRPr>
          </a:p>
          <a:p>
            <a:pPr marL="0" lvl="0" indent="0" algn="l" rtl="0">
              <a:spcBef>
                <a:spcPts val="0"/>
              </a:spcBef>
              <a:spcAft>
                <a:spcPts val="0"/>
              </a:spcAft>
              <a:buNone/>
            </a:pPr>
            <a:r>
              <a:rPr lang="en-US" b="1">
                <a:solidFill>
                  <a:srgbClr val="FF0000"/>
                </a:solidFill>
                <a:latin typeface="Courier"/>
                <a:ea typeface="Courier"/>
                <a:cs typeface="Courier"/>
                <a:sym typeface="Courier"/>
              </a:rPr>
              <a:t>server ${ip}</a:t>
            </a:r>
            <a:endParaRPr b="1">
              <a:solidFill>
                <a:srgbClr val="FF0000"/>
              </a:solidFill>
              <a:latin typeface="Courier"/>
              <a:ea typeface="Courier"/>
              <a:cs typeface="Courier"/>
              <a:sym typeface="Courier"/>
            </a:endParaRPr>
          </a:p>
          <a:p>
            <a:pPr marL="0" lvl="0" indent="0" algn="l" rtl="0">
              <a:spcBef>
                <a:spcPts val="0"/>
              </a:spcBef>
              <a:spcAft>
                <a:spcPts val="0"/>
              </a:spcAft>
              <a:buNone/>
            </a:pPr>
            <a:r>
              <a:rPr lang="en-US" b="1">
                <a:solidFill>
                  <a:srgbClr val="FF0000"/>
                </a:solidFill>
                <a:latin typeface="Courier"/>
                <a:ea typeface="Courier"/>
                <a:cs typeface="Courier"/>
                <a:sym typeface="Courier"/>
              </a:rPr>
              <a:t>%{ endfor }</a:t>
            </a:r>
            <a:endParaRPr b="1">
              <a:solidFill>
                <a:srgbClr val="FF0000"/>
              </a:solidFill>
              <a:latin typeface="Courier"/>
              <a:ea typeface="Courier"/>
              <a:cs typeface="Courier"/>
              <a:sym typeface="Courier"/>
            </a:endParaRPr>
          </a:p>
          <a:p>
            <a:pPr marL="0" lvl="0" indent="0" algn="l" rtl="0">
              <a:spcBef>
                <a:spcPts val="0"/>
              </a:spcBef>
              <a:spcAft>
                <a:spcPts val="0"/>
              </a:spcAft>
              <a:buNone/>
            </a:pPr>
            <a:r>
              <a:rPr lang="en-US" b="1">
                <a:solidFill>
                  <a:srgbClr val="00FF00"/>
                </a:solidFill>
                <a:latin typeface="Courier"/>
                <a:ea typeface="Courier"/>
                <a:cs typeface="Courier"/>
                <a:sym typeface="Courier"/>
              </a:rPr>
              <a:t>EOT</a:t>
            </a:r>
            <a:endParaRPr b="1">
              <a:solidFill>
                <a:srgbClr val="00FF00"/>
              </a:solidFill>
              <a:latin typeface="Courier"/>
              <a:ea typeface="Courier"/>
              <a:cs typeface="Courier"/>
              <a:sym typeface="Courier"/>
            </a:endParaRPr>
          </a:p>
          <a:p>
            <a:pPr marL="0" lvl="0" indent="0" algn="l" rtl="0">
              <a:spcBef>
                <a:spcPts val="0"/>
              </a:spcBef>
              <a:spcAft>
                <a:spcPts val="0"/>
              </a:spcAft>
              <a:buNone/>
            </a:pPr>
            <a:endParaRPr b="1">
              <a:solidFill>
                <a:srgbClr val="FF9900"/>
              </a:solidFill>
              <a:latin typeface="Courier"/>
              <a:ea typeface="Courier"/>
              <a:cs typeface="Courier"/>
              <a:sym typeface="Courier"/>
            </a:endParaRPr>
          </a:p>
        </p:txBody>
      </p:sp>
    </p:spTree>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5486</Words>
  <Application>Microsoft Office PowerPoint</Application>
  <PresentationFormat>On-screen Show (16:9)</PresentationFormat>
  <Paragraphs>913</Paragraphs>
  <Slides>114</Slides>
  <Notes>114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114</vt:i4>
      </vt:variant>
    </vt:vector>
  </HeadingPairs>
  <TitlesOfParts>
    <vt:vector size="124" baseType="lpstr">
      <vt:lpstr>Helvetica Neue Light</vt:lpstr>
      <vt:lpstr>Helvetica Neue</vt:lpstr>
      <vt:lpstr>Roboto</vt:lpstr>
      <vt:lpstr>Consolas</vt:lpstr>
      <vt:lpstr>Courier New</vt:lpstr>
      <vt:lpstr>Lato</vt:lpstr>
      <vt:lpstr>Calibri</vt:lpstr>
      <vt:lpstr>Courier</vt:lpstr>
      <vt:lpstr>Arial</vt:lpstr>
      <vt:lpstr>DI Template</vt:lpstr>
      <vt:lpstr>PowerPoint Presentation</vt:lpstr>
      <vt:lpstr>PowerPoint Presentation</vt:lpstr>
      <vt:lpstr>An Overview</vt:lpstr>
      <vt:lpstr>Technologies we cover</vt:lpstr>
      <vt:lpstr>Our Practitioners</vt:lpstr>
      <vt:lpstr>Schedule</vt:lpstr>
      <vt:lpstr>Introductions: First You, Then Me</vt:lpstr>
      <vt:lpstr>Class Structure</vt:lpstr>
      <vt:lpstr>Discussion</vt:lpstr>
      <vt:lpstr>Exercises</vt:lpstr>
      <vt:lpstr>Experiments</vt:lpstr>
      <vt:lpstr>Some Notes about Terraform</vt:lpstr>
      <vt:lpstr>Other Good Sources for Learning</vt:lpstr>
      <vt:lpstr>What is Terraform?</vt:lpstr>
      <vt:lpstr>What is Terraform? (cont’d)</vt:lpstr>
      <vt:lpstr>Why Use Terraform?</vt:lpstr>
      <vt:lpstr>What Does Terraform (HCL) Look Like?</vt:lpstr>
      <vt:lpstr>Exercise Prep: Let’s Get Set Up</vt:lpstr>
      <vt:lpstr>Format of a Terraform Project</vt:lpstr>
      <vt:lpstr>Hashicorp Configuration Language (HCL)</vt:lpstr>
      <vt:lpstr>Terraform Project Content Types</vt:lpstr>
      <vt:lpstr>Resources</vt:lpstr>
      <vt:lpstr>Resources</vt:lpstr>
      <vt:lpstr>Terraform Commands and the CLI</vt:lpstr>
      <vt:lpstr>PowerPoint Presentation</vt:lpstr>
      <vt:lpstr>terraform init</vt:lpstr>
      <vt:lpstr>Exercise 1: First Terraform Project</vt:lpstr>
      <vt:lpstr>Extending Your Project</vt:lpstr>
      <vt:lpstr>Input Variables</vt:lpstr>
      <vt:lpstr>Example Variable Definition</vt:lpstr>
      <vt:lpstr>Locals</vt:lpstr>
      <vt:lpstr>Local Definitions</vt:lpstr>
      <vt:lpstr>Data Sources</vt:lpstr>
      <vt:lpstr>Data Source Example: AWS AMI Lookup</vt:lpstr>
      <vt:lpstr>Provisioners</vt:lpstr>
      <vt:lpstr>Provisioner Example: local-exec</vt:lpstr>
      <vt:lpstr>Provisioner Example: remote-exec</vt:lpstr>
      <vt:lpstr>Provisioner example: null_resource</vt:lpstr>
      <vt:lpstr>Exercise 2: Using Variables</vt:lpstr>
      <vt:lpstr>How Terraform Works</vt:lpstr>
      <vt:lpstr>State</vt:lpstr>
      <vt:lpstr>Backends</vt:lpstr>
      <vt:lpstr>Backends (cont’d)</vt:lpstr>
      <vt:lpstr>How to Query or See the Current State</vt:lpstr>
      <vt:lpstr>Visualizing Graph Outputs</vt:lpstr>
      <vt:lpstr>Visualizing Graph Outputs</vt:lpstr>
      <vt:lpstr>Executing Plans: terraform apply</vt:lpstr>
      <vt:lpstr>Exercise 3: Plans and Applies</vt:lpstr>
      <vt:lpstr>Providers</vt:lpstr>
      <vt:lpstr>The AWS Provider</vt:lpstr>
      <vt:lpstr>Configuring the Provider</vt:lpstr>
      <vt:lpstr>Reuse Patterns in Terraform</vt:lpstr>
      <vt:lpstr>Workspaces</vt:lpstr>
      <vt:lpstr>Outputs</vt:lpstr>
      <vt:lpstr>Output Definition</vt:lpstr>
      <vt:lpstr>Modules</vt:lpstr>
      <vt:lpstr>Modules</vt:lpstr>
      <vt:lpstr>Modules</vt:lpstr>
      <vt:lpstr>Module Sources</vt:lpstr>
      <vt:lpstr>Module Example</vt:lpstr>
      <vt:lpstr>Using the Module</vt:lpstr>
      <vt:lpstr>Exercise 4: Querying State</vt:lpstr>
      <vt:lpstr>Exercise 5: Interacting with Providers</vt:lpstr>
      <vt:lpstr>Exercise 6: Modules</vt:lpstr>
      <vt:lpstr>Experimentation Time: Webserver</vt:lpstr>
      <vt:lpstr>Experimentation Time: Webserver (cont’d)</vt:lpstr>
      <vt:lpstr>PowerPoint Presentation</vt:lpstr>
      <vt:lpstr>Day 1 Recap and Review</vt:lpstr>
      <vt:lpstr>Error Handling and Debugging</vt:lpstr>
      <vt:lpstr>Process Errors</vt:lpstr>
      <vt:lpstr>Syntax Errors</vt:lpstr>
      <vt:lpstr>Validation Errors</vt:lpstr>
      <vt:lpstr>Provider Errors / Passthrough</vt:lpstr>
      <vt:lpstr>Troubleshooting Commands</vt:lpstr>
      <vt:lpstr>terraform validate</vt:lpstr>
      <vt:lpstr>Troubleshooting: terraform fmt</vt:lpstr>
      <vt:lpstr>Troubleshooting: terraform graph</vt:lpstr>
      <vt:lpstr>Troubleshooting: terraform console</vt:lpstr>
      <vt:lpstr>Exercise 7: Error Handling, Troubleshooting</vt:lpstr>
      <vt:lpstr>Interpolation</vt:lpstr>
      <vt:lpstr>Built-in Functions</vt:lpstr>
      <vt:lpstr>Conditionals</vt:lpstr>
      <vt:lpstr>Primitive Data Types (new for v0.12!)</vt:lpstr>
      <vt:lpstr>Extended Data Types (new for v0.12!)</vt:lpstr>
      <vt:lpstr>Extended Data Types (cont’d)</vt:lpstr>
      <vt:lpstr>Count Parameter</vt:lpstr>
      <vt:lpstr>Data Reference</vt:lpstr>
      <vt:lpstr>Data Reference (cont’d)</vt:lpstr>
      <vt:lpstr>Data Sources and Reference</vt:lpstr>
      <vt:lpstr>Data Sources and Reference (cont’d) </vt:lpstr>
      <vt:lpstr>Resource Example w/Conditional</vt:lpstr>
      <vt:lpstr>Exercise 8: Understanding &amp; Manipulating Data/Variables</vt:lpstr>
      <vt:lpstr>Keeping Terraform in Sync with Infra</vt:lpstr>
      <vt:lpstr>Keeping Terraform in Sync with Infra</vt:lpstr>
      <vt:lpstr>PowerPoint Presentation</vt:lpstr>
      <vt:lpstr>Exercise 9: Resource Counts and Conditionals</vt:lpstr>
      <vt:lpstr>Terraform Expressions</vt:lpstr>
      <vt:lpstr>Terraform Expressions (cont’d)</vt:lpstr>
      <vt:lpstr>Terraform Expressions (cont’d)</vt:lpstr>
      <vt:lpstr>Terraform Expressions</vt:lpstr>
      <vt:lpstr>Terraform Expressions</vt:lpstr>
      <vt:lpstr>Terraform Expressions</vt:lpstr>
      <vt:lpstr>Terraform Meta-arguments</vt:lpstr>
      <vt:lpstr>Terraform Meta-arguments</vt:lpstr>
      <vt:lpstr>Upgrading from v0.11 to v0.12</vt:lpstr>
      <vt:lpstr>Backends</vt:lpstr>
      <vt:lpstr>Backends: S3</vt:lpstr>
      <vt:lpstr>Exercise 10: S3 Backends</vt:lpstr>
      <vt:lpstr>Exercise 11: Running an Application in AWS</vt:lpstr>
      <vt:lpstr>Experimentation Time</vt:lpstr>
      <vt:lpstr>Experimentation Time–Some Ideas</vt:lpstr>
      <vt:lpstr>YOU’RE NOW READY FOR THE WILD WORLD OF TERRAFORM  THANKS FOR BEING HERE!</vt:lpstr>
      <vt:lpstr>What should I do now?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Chris Blackden</cp:lastModifiedBy>
  <cp:revision>7</cp:revision>
  <dcterms:modified xsi:type="dcterms:W3CDTF">2021-09-21T01:30:23Z</dcterms:modified>
</cp:coreProperties>
</file>